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3.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notesSlides/notesSlide4.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5.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notesSlides/notesSlide6.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notesSlides/notesSlide7.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8.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257" r:id="rId3"/>
    <p:sldId id="258" r:id="rId4"/>
    <p:sldId id="310" r:id="rId5"/>
    <p:sldId id="260" r:id="rId6"/>
    <p:sldId id="259" r:id="rId7"/>
    <p:sldId id="261" r:id="rId8"/>
    <p:sldId id="262" r:id="rId9"/>
    <p:sldId id="264" r:id="rId10"/>
    <p:sldId id="265" r:id="rId11"/>
    <p:sldId id="266" r:id="rId12"/>
    <p:sldId id="273" r:id="rId13"/>
    <p:sldId id="267" r:id="rId14"/>
    <p:sldId id="268" r:id="rId15"/>
    <p:sldId id="269" r:id="rId16"/>
    <p:sldId id="270" r:id="rId17"/>
    <p:sldId id="338" r:id="rId18"/>
    <p:sldId id="271" r:id="rId19"/>
    <p:sldId id="339" r:id="rId20"/>
    <p:sldId id="272"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7" r:id="rId34"/>
    <p:sldId id="288" r:id="rId35"/>
    <p:sldId id="291" r:id="rId36"/>
    <p:sldId id="292" r:id="rId37"/>
    <p:sldId id="293" r:id="rId38"/>
    <p:sldId id="294" r:id="rId39"/>
    <p:sldId id="295" r:id="rId40"/>
    <p:sldId id="311" r:id="rId41"/>
    <p:sldId id="297" r:id="rId42"/>
    <p:sldId id="300" r:id="rId43"/>
    <p:sldId id="302" r:id="rId44"/>
    <p:sldId id="303" r:id="rId45"/>
    <p:sldId id="304" r:id="rId46"/>
    <p:sldId id="333" r:id="rId47"/>
    <p:sldId id="334" r:id="rId48"/>
    <p:sldId id="306" r:id="rId49"/>
    <p:sldId id="305" r:id="rId50"/>
    <p:sldId id="308" r:id="rId51"/>
    <p:sldId id="319" r:id="rId52"/>
    <p:sldId id="312" r:id="rId53"/>
    <p:sldId id="320" r:id="rId54"/>
    <p:sldId id="321" r:id="rId55"/>
    <p:sldId id="322" r:id="rId56"/>
    <p:sldId id="323" r:id="rId57"/>
    <p:sldId id="324" r:id="rId58"/>
    <p:sldId id="326" r:id="rId59"/>
    <p:sldId id="327" r:id="rId60"/>
    <p:sldId id="328" r:id="rId61"/>
    <p:sldId id="329" r:id="rId62"/>
    <p:sldId id="33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 Lin" initials="YL" lastIdx="5" clrIdx="0"/>
  <p:cmAuthor id="1" name="Yan Lin"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418" autoAdjust="0"/>
  </p:normalViewPr>
  <p:slideViewPr>
    <p:cSldViewPr>
      <p:cViewPr>
        <p:scale>
          <a:sx n="105" d="100"/>
          <a:sy n="105" d="100"/>
        </p:scale>
        <p:origin x="-80" y="-80"/>
      </p:cViewPr>
      <p:guideLst>
        <p:guide orient="horz" pos="2160"/>
        <p:guide pos="2880"/>
      </p:guideLst>
    </p:cSldViewPr>
  </p:slideViewPr>
  <p:outlineViewPr>
    <p:cViewPr>
      <p:scale>
        <a:sx n="33" d="100"/>
        <a:sy n="33" d="100"/>
      </p:scale>
      <p:origin x="0" y="208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08-29T23:45:48.068" idx="2">
    <p:pos x="4152" y="3185"/>
    <p:text>May  the student to do this as home work. Key for this is in the homework key.pdf.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9.wmf"/><Relationship Id="rId2"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image" Target="../media/image29.wmf"/><Relationship Id="rId1" Type="http://schemas.openxmlformats.org/officeDocument/2006/relationships/image" Target="../media/image24.wmf"/><Relationship Id="rId2"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emf"/><Relationship Id="rId3" Type="http://schemas.openxmlformats.org/officeDocument/2006/relationships/image" Target="../media/image3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wmf"/><Relationship Id="rId3"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5.wmf"/><Relationship Id="rId4" Type="http://schemas.openxmlformats.org/officeDocument/2006/relationships/image" Target="../media/image46.emf"/><Relationship Id="rId1" Type="http://schemas.openxmlformats.org/officeDocument/2006/relationships/image" Target="../media/image43.wmf"/><Relationship Id="rId2"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wmf"/><Relationship Id="rId2" Type="http://schemas.openxmlformats.org/officeDocument/2006/relationships/image" Target="../media/image4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0.emf"/><Relationship Id="rId2" Type="http://schemas.openxmlformats.org/officeDocument/2006/relationships/image" Target="../media/image6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8D6088-C0B7-A842-A133-5DA5F4CA900D}" type="datetimeFigureOut">
              <a:rPr lang="en-US" smtClean="0"/>
              <a:t>9/7/12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068F0F-A5E4-A94C-83C3-F7F09256B0C9}" type="slidenum">
              <a:rPr lang="en-US" smtClean="0"/>
              <a:t>‹#›</a:t>
            </a:fld>
            <a:endParaRPr lang="en-US"/>
          </a:p>
        </p:txBody>
      </p:sp>
    </p:spTree>
    <p:extLst>
      <p:ext uri="{BB962C8B-B14F-4D97-AF65-F5344CB8AC3E}">
        <p14:creationId xmlns:p14="http://schemas.microsoft.com/office/powerpoint/2010/main" val="21239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7F0F2-EE3B-4C4F-AB96-255C8AB8B3DC}" type="datetimeFigureOut">
              <a:rPr lang="en-US" smtClean="0"/>
              <a:pPr/>
              <a:t>9/7/12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70029D-FAB7-4910-9BED-A9702AF68A4C}" type="slidenum">
              <a:rPr lang="en-US" smtClean="0"/>
              <a:pPr/>
              <a:t>‹#›</a:t>
            </a:fld>
            <a:endParaRPr lang="en-US"/>
          </a:p>
        </p:txBody>
      </p:sp>
    </p:spTree>
    <p:extLst>
      <p:ext uri="{BB962C8B-B14F-4D97-AF65-F5344CB8AC3E}">
        <p14:creationId xmlns:p14="http://schemas.microsoft.com/office/powerpoint/2010/main" val="113573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endParaRPr lang="en-ZW" smtClean="0">
              <a:ea typeface="新細明體" pitchFamily="18" charset="-120"/>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0D349762-9438-48A6-82E6-7DDE7D91073F}" type="slidenum">
              <a:rPr lang="en-ZW"/>
              <a:pPr/>
              <a:t>6</a:t>
            </a:fld>
            <a:endParaRPr lang="en-Z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endParaRPr lang="en-ZW" smtClean="0">
              <a:ea typeface="新細明體" pitchFamily="18" charset="-120"/>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23DFA96B-F486-4204-9A02-0C6C67EE824F}" type="slidenum">
              <a:rPr lang="en-ZW"/>
              <a:pPr/>
              <a:t>9</a:t>
            </a:fld>
            <a:endParaRPr lang="en-Z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0029D-FAB7-4910-9BED-A9702AF68A4C}" type="slidenum">
              <a:rPr lang="en-US" smtClean="0"/>
              <a:pPr/>
              <a:t>31</a:t>
            </a:fld>
            <a:endParaRPr lang="en-US"/>
          </a:p>
        </p:txBody>
      </p:sp>
    </p:spTree>
    <p:extLst>
      <p:ext uri="{BB962C8B-B14F-4D97-AF65-F5344CB8AC3E}">
        <p14:creationId xmlns:p14="http://schemas.microsoft.com/office/powerpoint/2010/main" val="140707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0029D-FAB7-4910-9BED-A9702AF68A4C}" type="slidenum">
              <a:rPr lang="en-US" smtClean="0"/>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0029D-FAB7-4910-9BED-A9702AF68A4C}" type="slidenum">
              <a:rPr lang="en-US" smtClean="0"/>
              <a:pPr/>
              <a:t>40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0029D-FAB7-4910-9BED-A9702AF68A4C}" type="slidenum">
              <a:rPr lang="en-US" smtClean="0"/>
              <a:pPr/>
              <a:t>44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0029D-FAB7-4910-9BED-A9702AF68A4C}" type="slidenum">
              <a:rPr lang="en-US" smtClean="0"/>
              <a:pPr/>
              <a:t>46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central peak is wider here than in Figure 1, with center- width estimates .±0;3⁄40/ D .¡:02;1:58/. More importantly, the histogram seems to be all central peak, with no interest- </a:t>
            </a:r>
            <a:r>
              <a:rPr lang="en-US" sz="1200" kern="1200" dirty="0" err="1" smtClean="0">
                <a:solidFill>
                  <a:schemeClr val="tx1"/>
                </a:solidFill>
                <a:latin typeface="+mn-lt"/>
                <a:ea typeface="+mn-ea"/>
                <a:cs typeface="+mn-cs"/>
              </a:rPr>
              <a:t>ing</a:t>
            </a:r>
            <a:r>
              <a:rPr lang="en-US" sz="1200" kern="1200" dirty="0" smtClean="0">
                <a:solidFill>
                  <a:schemeClr val="tx1"/>
                </a:solidFill>
                <a:latin typeface="+mn-lt"/>
                <a:ea typeface="+mn-ea"/>
                <a:cs typeface="+mn-cs"/>
              </a:rPr>
              <a:t> outliers such as those seen at the left of Figure 1. This was re􏰷 </a:t>
            </a:r>
            <a:r>
              <a:rPr lang="en-US" sz="1200" kern="1200" dirty="0" err="1" smtClean="0">
                <a:solidFill>
                  <a:schemeClr val="tx1"/>
                </a:solidFill>
                <a:latin typeface="+mn-lt"/>
                <a:ea typeface="+mn-ea"/>
                <a:cs typeface="+mn-cs"/>
              </a:rPr>
              <a:t>ected</a:t>
            </a:r>
            <a:r>
              <a:rPr lang="en-US" sz="1200" kern="1200" dirty="0" smtClean="0">
                <a:solidFill>
                  <a:schemeClr val="tx1"/>
                </a:solidFill>
                <a:latin typeface="+mn-lt"/>
                <a:ea typeface="+mn-ea"/>
                <a:cs typeface="+mn-cs"/>
              </a:rPr>
              <a:t> in the local </a:t>
            </a:r>
            <a:r>
              <a:rPr lang="en-US" sz="1200" kern="1200" dirty="0" err="1" smtClean="0">
                <a:solidFill>
                  <a:schemeClr val="tx1"/>
                </a:solidFill>
                <a:latin typeface="+mn-lt"/>
                <a:ea typeface="+mn-ea"/>
                <a:cs typeface="+mn-cs"/>
              </a:rPr>
              <a:t>fdr</a:t>
            </a:r>
            <a:r>
              <a:rPr lang="en-US" sz="1200" kern="1200" dirty="0" smtClean="0">
                <a:solidFill>
                  <a:schemeClr val="tx1"/>
                </a:solidFill>
                <a:latin typeface="+mn-lt"/>
                <a:ea typeface="+mn-ea"/>
                <a:cs typeface="+mn-cs"/>
              </a:rPr>
              <a:t> calculations; using the </a:t>
            </a:r>
            <a:r>
              <a:rPr lang="en-US" sz="1200" kern="1200" dirty="0" err="1" smtClean="0">
                <a:solidFill>
                  <a:schemeClr val="tx1"/>
                </a:solidFill>
                <a:latin typeface="+mn-lt"/>
                <a:ea typeface="+mn-ea"/>
                <a:cs typeface="+mn-cs"/>
              </a:rPr>
              <a:t>theoreti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cal</a:t>
            </a:r>
            <a:r>
              <a:rPr lang="en-US" sz="1200" kern="1200" dirty="0" smtClean="0">
                <a:solidFill>
                  <a:schemeClr val="tx1"/>
                </a:solidFill>
                <a:latin typeface="+mn-lt"/>
                <a:ea typeface="+mn-ea"/>
                <a:cs typeface="+mn-cs"/>
              </a:rPr>
              <a:t> N.0; 1/ null yielded 35 genes with </a:t>
            </a:r>
            <a:r>
              <a:rPr lang="en-US" sz="1200" kern="1200" dirty="0" err="1" smtClean="0">
                <a:solidFill>
                  <a:schemeClr val="tx1"/>
                </a:solidFill>
                <a:latin typeface="+mn-lt"/>
                <a:ea typeface="+mn-ea"/>
                <a:cs typeface="+mn-cs"/>
              </a:rPr>
              <a:t>fdr.zi</a:t>
            </a:r>
            <a:r>
              <a:rPr lang="en-US" sz="1200" kern="1200" dirty="0" smtClean="0">
                <a:solidFill>
                  <a:schemeClr val="tx1"/>
                </a:solidFill>
                <a:latin typeface="+mn-lt"/>
                <a:ea typeface="+mn-ea"/>
                <a:cs typeface="+mn-cs"/>
              </a:rPr>
              <a:t> / &lt; :1, those with </a:t>
            </a:r>
            <a:r>
              <a:rPr lang="en-US" sz="1200" kern="1200" dirty="0" err="1" smtClean="0">
                <a:solidFill>
                  <a:schemeClr val="tx1"/>
                </a:solidFill>
                <a:latin typeface="+mn-lt"/>
                <a:ea typeface="+mn-ea"/>
                <a:cs typeface="+mn-cs"/>
              </a:rPr>
              <a:t>jzij</a:t>
            </a:r>
            <a:r>
              <a:rPr lang="en-US" sz="1200" kern="1200" dirty="0" smtClean="0">
                <a:solidFill>
                  <a:schemeClr val="tx1"/>
                </a:solidFill>
                <a:latin typeface="+mn-lt"/>
                <a:ea typeface="+mn-ea"/>
                <a:cs typeface="+mn-cs"/>
              </a:rPr>
              <a:t>&gt;3:35;usingtheempiricalN.¡:02;1:582/</a:t>
            </a:r>
            <a:r>
              <a:rPr lang="en-US" sz="1200" kern="1200" dirty="0" err="1" smtClean="0">
                <a:solidFill>
                  <a:schemeClr val="tx1"/>
                </a:solidFill>
                <a:latin typeface="+mn-lt"/>
                <a:ea typeface="+mn-ea"/>
                <a:cs typeface="+mn-cs"/>
              </a:rPr>
              <a:t>null,nogenes</a:t>
            </a:r>
            <a:r>
              <a:rPr lang="en-US" sz="1200" kern="1200" dirty="0" smtClean="0">
                <a:solidFill>
                  <a:schemeClr val="tx1"/>
                </a:solidFill>
                <a:latin typeface="+mn-lt"/>
                <a:ea typeface="+mn-ea"/>
                <a:cs typeface="+mn-cs"/>
              </a:rPr>
              <a:t> at all had </a:t>
            </a:r>
            <a:r>
              <a:rPr lang="en-US" sz="1200" kern="1200" dirty="0" err="1" smtClean="0">
                <a:solidFill>
                  <a:schemeClr val="tx1"/>
                </a:solidFill>
                <a:latin typeface="+mn-lt"/>
                <a:ea typeface="+mn-ea"/>
                <a:cs typeface="+mn-cs"/>
              </a:rPr>
              <a:t>fdr</a:t>
            </a:r>
            <a:r>
              <a:rPr lang="en-US" sz="1200" kern="1200" dirty="0" smtClean="0">
                <a:solidFill>
                  <a:schemeClr val="tx1"/>
                </a:solidFill>
                <a:latin typeface="+mn-lt"/>
                <a:ea typeface="+mn-ea"/>
                <a:cs typeface="+mn-cs"/>
              </a:rPr>
              <a:t> &lt; :1—or, for that matter, </a:t>
            </a:r>
            <a:r>
              <a:rPr lang="en-US" sz="1200" kern="1200" dirty="0" err="1" smtClean="0">
                <a:solidFill>
                  <a:schemeClr val="tx1"/>
                </a:solidFill>
                <a:latin typeface="+mn-lt"/>
                <a:ea typeface="+mn-ea"/>
                <a:cs typeface="+mn-cs"/>
              </a:rPr>
              <a:t>fdr</a:t>
            </a:r>
            <a:r>
              <a:rPr lang="en-US" sz="1200" kern="1200" dirty="0" smtClean="0">
                <a:solidFill>
                  <a:schemeClr val="tx1"/>
                </a:solidFill>
                <a:latin typeface="+mn-lt"/>
                <a:ea typeface="+mn-ea"/>
                <a:cs typeface="+mn-cs"/>
              </a:rPr>
              <a:t> &lt; :9, the histogram </a:t>
            </a:r>
            <a:r>
              <a:rPr lang="en-US" sz="1200" kern="1200" dirty="0" err="1" smtClean="0">
                <a:solidFill>
                  <a:schemeClr val="tx1"/>
                </a:solidFill>
                <a:latin typeface="+mn-lt"/>
                <a:ea typeface="+mn-ea"/>
                <a:cs typeface="+mn-cs"/>
              </a:rPr>
              <a:t>infactbeingalittleshort-tailedcomparedwithN</a:t>
            </a:r>
            <a:r>
              <a:rPr lang="en-US" sz="1200" kern="1200" dirty="0" smtClean="0">
                <a:solidFill>
                  <a:schemeClr val="tx1"/>
                </a:solidFill>
                <a:latin typeface="+mn-lt"/>
                <a:ea typeface="+mn-ea"/>
                <a:cs typeface="+mn-cs"/>
              </a:rPr>
              <a:t>.¡:02;1:582/.</a:t>
            </a:r>
            <a:endParaRPr lang="en-US" dirty="0"/>
          </a:p>
        </p:txBody>
      </p:sp>
      <p:sp>
        <p:nvSpPr>
          <p:cNvPr id="4" name="Slide Number Placeholder 3"/>
          <p:cNvSpPr>
            <a:spLocks noGrp="1"/>
          </p:cNvSpPr>
          <p:nvPr>
            <p:ph type="sldNum" sz="quarter" idx="10"/>
          </p:nvPr>
        </p:nvSpPr>
        <p:spPr/>
        <p:txBody>
          <a:bodyPr/>
          <a:lstStyle/>
          <a:p>
            <a:fld id="{8B70029D-FAB7-4910-9BED-A9702AF68A4C}" type="slidenum">
              <a:rPr lang="en-US" smtClean="0"/>
              <a:pPr/>
              <a:t>53</a:t>
            </a:fld>
            <a:endParaRPr lang="en-US"/>
          </a:p>
        </p:txBody>
      </p:sp>
    </p:spTree>
    <p:extLst>
      <p:ext uri="{BB962C8B-B14F-4D97-AF65-F5344CB8AC3E}">
        <p14:creationId xmlns:p14="http://schemas.microsoft.com/office/powerpoint/2010/main" val="670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260889-648A-4A2F-83DF-C7570F46ED30}" type="datetimeFigureOut">
              <a:rPr lang="en-US" smtClean="0"/>
              <a:pPr/>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60889-648A-4A2F-83DF-C7570F46ED30}" type="datetimeFigureOut">
              <a:rPr lang="en-US" smtClean="0"/>
              <a:pPr/>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60889-648A-4A2F-83DF-C7570F46ED30}" type="datetimeFigureOut">
              <a:rPr lang="en-US" smtClean="0"/>
              <a:pPr/>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3" name="Rectangle 4"/>
          <p:cNvSpPr>
            <a:spLocks noGrp="1" noChangeArrowheads="1"/>
          </p:cNvSpPr>
          <p:nvPr>
            <p:ph type="dt" sz="half" idx="10"/>
          </p:nvPr>
        </p:nvSpPr>
        <p:spPr>
          <a:ln/>
        </p:spPr>
        <p:txBody>
          <a:bodyPr/>
          <a:lstStyle>
            <a:lvl1pPr>
              <a:defRPr/>
            </a:lvl1pPr>
          </a:lstStyle>
          <a:p>
            <a:endParaRPr lang="en-US" altLang="zh-TW"/>
          </a:p>
        </p:txBody>
      </p:sp>
      <p:sp>
        <p:nvSpPr>
          <p:cNvPr id="4" name="Rectangle 5"/>
          <p:cNvSpPr>
            <a:spLocks noGrp="1" noChangeArrowheads="1"/>
          </p:cNvSpPr>
          <p:nvPr>
            <p:ph type="ftr" sz="quarter" idx="11"/>
          </p:nvPr>
        </p:nvSpPr>
        <p:spPr>
          <a:ln/>
        </p:spPr>
        <p:txBody>
          <a:bodyPr/>
          <a:lstStyle>
            <a:lvl1pPr>
              <a:defRPr/>
            </a:lvl1pPr>
          </a:lstStyle>
          <a:p>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A67E949A-D476-4EC1-AD9D-083932717544}"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60889-648A-4A2F-83DF-C7570F46ED30}" type="datetimeFigureOut">
              <a:rPr lang="en-US" smtClean="0"/>
              <a:pPr/>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260889-648A-4A2F-83DF-C7570F46ED30}" type="datetimeFigureOut">
              <a:rPr lang="en-US" smtClean="0"/>
              <a:pPr/>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260889-648A-4A2F-83DF-C7570F46ED30}" type="datetimeFigureOut">
              <a:rPr lang="en-US" smtClean="0"/>
              <a:pPr/>
              <a:t>9/7/12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260889-648A-4A2F-83DF-C7570F46ED30}" type="datetimeFigureOut">
              <a:rPr lang="en-US" smtClean="0"/>
              <a:pPr/>
              <a:t>9/7/12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260889-648A-4A2F-83DF-C7570F46ED30}" type="datetimeFigureOut">
              <a:rPr lang="en-US" smtClean="0"/>
              <a:pPr/>
              <a:t>9/7/12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60889-648A-4A2F-83DF-C7570F46ED30}" type="datetimeFigureOut">
              <a:rPr lang="en-US" smtClean="0"/>
              <a:pPr/>
              <a:t>9/7/12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60889-648A-4A2F-83DF-C7570F46ED30}" type="datetimeFigureOut">
              <a:rPr lang="en-US" smtClean="0"/>
              <a:pPr/>
              <a:t>9/7/12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60889-648A-4A2F-83DF-C7570F46ED30}" type="datetimeFigureOut">
              <a:rPr lang="en-US" smtClean="0"/>
              <a:pPr/>
              <a:t>9/7/12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0E590-008F-4064-8326-7505C6B954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60889-648A-4A2F-83DF-C7570F46ED30}" type="datetimeFigureOut">
              <a:rPr lang="en-US" smtClean="0"/>
              <a:pPr/>
              <a:t>9/7/12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0E590-008F-4064-8326-7505C6B954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7.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7.wmf"/><Relationship Id="rId5" Type="http://schemas.openxmlformats.org/officeDocument/2006/relationships/oleObject" Target="../embeddings/oleObject8.bin"/><Relationship Id="rId6" Type="http://schemas.openxmlformats.org/officeDocument/2006/relationships/image" Target="../media/image8.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9.w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oleObject" Target="../embeddings/oleObject10.bin"/><Relationship Id="rId5" Type="http://schemas.openxmlformats.org/officeDocument/2006/relationships/image" Target="../media/image12.emf"/><Relationship Id="rId6"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5.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6.wmf"/><Relationship Id="rId5" Type="http://schemas.openxmlformats.org/officeDocument/2006/relationships/oleObject" Target="../embeddings/oleObject13.bin"/><Relationship Id="rId6" Type="http://schemas.openxmlformats.org/officeDocument/2006/relationships/image" Target="../media/image17.wmf"/><Relationship Id="rId7" Type="http://schemas.openxmlformats.org/officeDocument/2006/relationships/oleObject" Target="../embeddings/oleObject14.bin"/><Relationship Id="rId8" Type="http://schemas.openxmlformats.org/officeDocument/2006/relationships/image" Target="../media/image18.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22.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5.bin"/><Relationship Id="rId4" Type="http://schemas.openxmlformats.org/officeDocument/2006/relationships/image" Target="../media/image19.wmf"/><Relationship Id="rId5" Type="http://schemas.openxmlformats.org/officeDocument/2006/relationships/oleObject" Target="../embeddings/oleObject16.bin"/><Relationship Id="rId6" Type="http://schemas.openxmlformats.org/officeDocument/2006/relationships/image" Target="../media/image20.wmf"/><Relationship Id="rId7" Type="http://schemas.openxmlformats.org/officeDocument/2006/relationships/oleObject" Target="../embeddings/oleObject17.bin"/><Relationship Id="rId8" Type="http://schemas.openxmlformats.org/officeDocument/2006/relationships/image" Target="../media/image7.wmf"/><Relationship Id="rId9" Type="http://schemas.openxmlformats.org/officeDocument/2006/relationships/oleObject" Target="../embeddings/oleObject18.bin"/><Relationship Id="rId10"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3.wmf"/><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1" Type="http://schemas.openxmlformats.org/officeDocument/2006/relationships/oleObject" Target="../embeddings/oleObject25.bin"/><Relationship Id="rId12" Type="http://schemas.openxmlformats.org/officeDocument/2006/relationships/image" Target="../media/image28.wmf"/><Relationship Id="rId13" Type="http://schemas.openxmlformats.org/officeDocument/2006/relationships/oleObject" Target="../embeddings/oleObject26.bin"/><Relationship Id="rId14" Type="http://schemas.openxmlformats.org/officeDocument/2006/relationships/image" Target="../media/image29.wmf"/><Relationship Id="rId15" Type="http://schemas.openxmlformats.org/officeDocument/2006/relationships/oleObject" Target="../embeddings/oleObject27.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21.bin"/><Relationship Id="rId4" Type="http://schemas.openxmlformats.org/officeDocument/2006/relationships/image" Target="../media/image24.wmf"/><Relationship Id="rId5" Type="http://schemas.openxmlformats.org/officeDocument/2006/relationships/oleObject" Target="../embeddings/oleObject22.bin"/><Relationship Id="rId6" Type="http://schemas.openxmlformats.org/officeDocument/2006/relationships/image" Target="../media/image25.wmf"/><Relationship Id="rId7" Type="http://schemas.openxmlformats.org/officeDocument/2006/relationships/oleObject" Target="../embeddings/oleObject23.bin"/><Relationship Id="rId8" Type="http://schemas.openxmlformats.org/officeDocument/2006/relationships/image" Target="../media/image26.wmf"/><Relationship Id="rId9" Type="http://schemas.openxmlformats.org/officeDocument/2006/relationships/oleObject" Target="../embeddings/oleObject24.bin"/><Relationship Id="rId10"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0.wmf"/><Relationship Id="rId5" Type="http://schemas.openxmlformats.org/officeDocument/2006/relationships/oleObject" Target="../embeddings/oleObject29.bin"/><Relationship Id="rId6" Type="http://schemas.openxmlformats.org/officeDocument/2006/relationships/image" Target="../media/image31.emf"/><Relationship Id="rId7" Type="http://schemas.openxmlformats.org/officeDocument/2006/relationships/oleObject" Target="../embeddings/oleObject30.bin"/><Relationship Id="rId8" Type="http://schemas.openxmlformats.org/officeDocument/2006/relationships/image" Target="../media/image32.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3.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34.wmf"/><Relationship Id="rId5" Type="http://schemas.openxmlformats.org/officeDocument/2006/relationships/oleObject" Target="../embeddings/oleObject33.bin"/><Relationship Id="rId6" Type="http://schemas.openxmlformats.org/officeDocument/2006/relationships/image" Target="../media/image35.wmf"/><Relationship Id="rId7" Type="http://schemas.openxmlformats.org/officeDocument/2006/relationships/oleObject" Target="../embeddings/oleObject34.bin"/><Relationship Id="rId8" Type="http://schemas.openxmlformats.org/officeDocument/2006/relationships/image" Target="../media/image36.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5.bin"/><Relationship Id="rId5" Type="http://schemas.openxmlformats.org/officeDocument/2006/relationships/image" Target="../media/image40.wmf"/><Relationship Id="rId6" Type="http://schemas.openxmlformats.org/officeDocument/2006/relationships/oleObject" Target="../embeddings/oleObject36.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41.emf"/><Relationship Id="rId5" Type="http://schemas.openxmlformats.org/officeDocument/2006/relationships/oleObject" Target="../embeddings/oleObject38.bin"/><Relationship Id="rId6" Type="http://schemas.openxmlformats.org/officeDocument/2006/relationships/image" Target="../media/image42.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9.bin"/><Relationship Id="rId5" Type="http://schemas.openxmlformats.org/officeDocument/2006/relationships/image" Target="../media/image43.wmf"/><Relationship Id="rId6" Type="http://schemas.openxmlformats.org/officeDocument/2006/relationships/oleObject" Target="../embeddings/oleObject40.bin"/><Relationship Id="rId7" Type="http://schemas.openxmlformats.org/officeDocument/2006/relationships/image" Target="../media/image44.wmf"/><Relationship Id="rId8" Type="http://schemas.openxmlformats.org/officeDocument/2006/relationships/oleObject" Target="../embeddings/oleObject41.bin"/><Relationship Id="rId9" Type="http://schemas.openxmlformats.org/officeDocument/2006/relationships/image" Target="../media/image45.wmf"/><Relationship Id="rId10" Type="http://schemas.openxmlformats.org/officeDocument/2006/relationships/oleObject" Target="../embeddings/oleObject42.bin"/><Relationship Id="rId11" Type="http://schemas.openxmlformats.org/officeDocument/2006/relationships/image" Target="../media/image46.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47.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48.wmf"/><Relationship Id="rId5" Type="http://schemas.openxmlformats.org/officeDocument/2006/relationships/oleObject" Target="../embeddings/oleObject45.bin"/><Relationship Id="rId6" Type="http://schemas.openxmlformats.org/officeDocument/2006/relationships/image" Target="../media/image49.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50.emf"/><Relationship Id="rId1" Type="http://schemas.openxmlformats.org/officeDocument/2006/relationships/vmlDrawing" Target="../drawings/vmlDrawing23.vml"/><Relationship Id="rId2"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7.bin"/><Relationship Id="rId5" Type="http://schemas.openxmlformats.org/officeDocument/2006/relationships/image" Target="../media/image52.w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53.w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55.w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50.bin"/><Relationship Id="rId5" Type="http://schemas.openxmlformats.org/officeDocument/2006/relationships/image" Target="../media/image56.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57.w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59.w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60.emf"/><Relationship Id="rId5" Type="http://schemas.openxmlformats.org/officeDocument/2006/relationships/oleObject" Target="../embeddings/oleObject54.bin"/><Relationship Id="rId6" Type="http://schemas.openxmlformats.org/officeDocument/2006/relationships/image" Target="../media/image61.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62.e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64.e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65.emf"/><Relationship Id="rId5" Type="http://schemas.openxmlformats.org/officeDocument/2006/relationships/oleObject" Target="../embeddings/oleObject58.bin"/><Relationship Id="rId6" Type="http://schemas.openxmlformats.org/officeDocument/2006/relationships/image" Target="../media/image66.emf"/><Relationship Id="rId7" Type="http://schemas.openxmlformats.org/officeDocument/2006/relationships/comments" Target="../comments/comment1.xml"/><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x.org/sta/churchill/labsite/pubs/shrinkvariance10.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3.bin"/><Relationship Id="rId5"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Candidate marker detection and multiple testing</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Problem with small n and large p</a:t>
            </a:r>
            <a:endParaRPr lang="en-US" dirty="0"/>
          </a:p>
        </p:txBody>
      </p:sp>
      <p:sp>
        <p:nvSpPr>
          <p:cNvPr id="4" name="Content Placeholder 3"/>
          <p:cNvSpPr>
            <a:spLocks noGrp="1"/>
          </p:cNvSpPr>
          <p:nvPr>
            <p:ph idx="1"/>
          </p:nvPr>
        </p:nvSpPr>
        <p:spPr/>
        <p:txBody>
          <a:bodyPr>
            <a:normAutofit fontScale="92500"/>
          </a:bodyPr>
          <a:lstStyle/>
          <a:p>
            <a:r>
              <a:rPr lang="en-US" dirty="0" smtClean="0"/>
              <a:t>Many genomic data involves small number of replications (n) and large number of markers (p).</a:t>
            </a:r>
          </a:p>
          <a:p>
            <a:r>
              <a:rPr lang="en-US" dirty="0" smtClean="0"/>
              <a:t>Small n causes poor estimates of the variance.</a:t>
            </a:r>
          </a:p>
          <a:p>
            <a:r>
              <a:rPr lang="en-US" dirty="0" smtClean="0"/>
              <a:t>With p in the order of tens of thousands, there will be markers with very small variance estimates by chance.</a:t>
            </a:r>
          </a:p>
          <a:p>
            <a:r>
              <a:rPr lang="en-US" dirty="0" smtClean="0"/>
              <a:t>The top ranked list will be dominated by the markers with extremely small variance estimates.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Statistics with Stabilized Variance Estimates</a:t>
            </a:r>
            <a:endParaRPr lang="en-US" dirty="0"/>
          </a:p>
        </p:txBody>
      </p:sp>
      <p:sp>
        <p:nvSpPr>
          <p:cNvPr id="3" name="Content Placeholder 2"/>
          <p:cNvSpPr>
            <a:spLocks noGrp="1"/>
          </p:cNvSpPr>
          <p:nvPr>
            <p:ph idx="1"/>
          </p:nvPr>
        </p:nvSpPr>
        <p:spPr>
          <a:xfrm>
            <a:off x="304800" y="1646237"/>
            <a:ext cx="8229600" cy="4525963"/>
          </a:xfrm>
        </p:spPr>
        <p:txBody>
          <a:bodyPr/>
          <a:lstStyle/>
          <a:p>
            <a:r>
              <a:rPr lang="en-US" dirty="0" smtClean="0"/>
              <a:t>Addition of a small positive number to the denominator of the statistics (SAM).</a:t>
            </a:r>
          </a:p>
          <a:p>
            <a:r>
              <a:rPr lang="en-US" dirty="0" smtClean="0"/>
              <a:t>Empirical Bayes (</a:t>
            </a:r>
            <a:r>
              <a:rPr lang="en-US" dirty="0" err="1" smtClean="0"/>
              <a:t>Baldi</a:t>
            </a:r>
            <a:r>
              <a:rPr lang="en-US" dirty="0" smtClean="0"/>
              <a:t>, </a:t>
            </a:r>
            <a:r>
              <a:rPr lang="en-US" dirty="0" err="1" smtClean="0"/>
              <a:t>Lönnstedt</a:t>
            </a:r>
            <a:r>
              <a:rPr lang="en-US" dirty="0" smtClean="0"/>
              <a:t>, LIMMA)</a:t>
            </a:r>
          </a:p>
          <a:p>
            <a:r>
              <a:rPr lang="en-US" dirty="0" smtClean="0"/>
              <a:t>Others (Cui et al, 2004; Wright and Simon, 2002)</a:t>
            </a:r>
          </a:p>
          <a:p>
            <a:pPr>
              <a:buNone/>
            </a:pPr>
            <a:r>
              <a:rPr lang="en-US" dirty="0" smtClean="0">
                <a:solidFill>
                  <a:srgbClr val="FF0000"/>
                </a:solidFill>
              </a:rPr>
              <a:t>     </a:t>
            </a:r>
          </a:p>
          <a:p>
            <a:pPr>
              <a:buNone/>
            </a:pPr>
            <a:r>
              <a:rPr lang="en-US" dirty="0" smtClean="0">
                <a:solidFill>
                  <a:srgbClr val="FF0000"/>
                </a:solidFill>
              </a:rPr>
              <a:t>    All these methods perform similarly.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SAM</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err="1" smtClean="0"/>
              <a:t>Tusher</a:t>
            </a:r>
            <a:r>
              <a:rPr lang="en-US" dirty="0" smtClean="0"/>
              <a:t> et al. (2001) improves the performance of the t-statistics by adding a constant to the denominator.</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68583840"/>
              </p:ext>
            </p:extLst>
          </p:nvPr>
        </p:nvGraphicFramePr>
        <p:xfrm>
          <a:off x="152400" y="2895600"/>
          <a:ext cx="8991600" cy="2846070"/>
        </p:xfrm>
        <a:graphic>
          <a:graphicData uri="http://schemas.openxmlformats.org/presentationml/2006/ole">
            <mc:AlternateContent xmlns:mc="http://schemas.openxmlformats.org/markup-compatibility/2006">
              <mc:Choice xmlns:v="urn:schemas-microsoft-com:vml" Requires="v">
                <p:oleObj spid="_x0000_s9299" name="Equation" r:id="rId3" imgW="4177358" imgH="1193295" progId="Equation.DSMT4">
                  <p:embed/>
                </p:oleObj>
              </mc:Choice>
              <mc:Fallback>
                <p:oleObj name="Equation" r:id="rId3" imgW="4177358" imgH="1193295" progId="Equation.DSMT4">
                  <p:embed/>
                  <p:pic>
                    <p:nvPicPr>
                      <p:cNvPr id="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8991600" cy="2846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SAM—selection of s</a:t>
            </a:r>
            <a:r>
              <a:rPr lang="en-US" sz="2000" dirty="0" smtClean="0">
                <a:effectLst>
                  <a:outerShdw blurRad="38100" dist="38100" dir="2700000" algn="tl">
                    <a:srgbClr val="000000">
                      <a:alpha val="43137"/>
                    </a:srgbClr>
                  </a:outerShdw>
                </a:effectLst>
              </a:rPr>
              <a:t>0</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a:t>
            </a:r>
            <a:r>
              <a:rPr lang="en-US" sz="2000" dirty="0" smtClean="0"/>
              <a:t>0</a:t>
            </a:r>
            <a:r>
              <a:rPr lang="en-US" dirty="0" smtClean="0"/>
              <a:t> is determined by minimizing the coefficient of variation of the variance of d(</a:t>
            </a:r>
            <a:r>
              <a:rPr lang="en-US" dirty="0" err="1" smtClean="0"/>
              <a:t>i</a:t>
            </a:r>
            <a:r>
              <a:rPr lang="en-US" dirty="0" smtClean="0"/>
              <a:t>)</a:t>
            </a:r>
            <a:r>
              <a:rPr lang="en-US" dirty="0"/>
              <a:t> </a:t>
            </a:r>
            <a:r>
              <a:rPr lang="en-US" dirty="0" smtClean="0"/>
              <a:t>to ensure that the variance of d(</a:t>
            </a:r>
            <a:r>
              <a:rPr lang="en-US" dirty="0" err="1" smtClean="0"/>
              <a:t>i</a:t>
            </a:r>
            <a:r>
              <a:rPr lang="en-US" dirty="0" smtClean="0"/>
              <a:t>) is independent of gene expression</a:t>
            </a:r>
          </a:p>
          <a:p>
            <a:pPr lvl="1"/>
            <a:r>
              <a:rPr lang="en-US" dirty="0" smtClean="0"/>
              <a:t>Order d(</a:t>
            </a:r>
            <a:r>
              <a:rPr lang="en-US" dirty="0" err="1" smtClean="0"/>
              <a:t>i</a:t>
            </a:r>
            <a:r>
              <a:rPr lang="en-US" dirty="0" smtClean="0"/>
              <a:t>) and separate d(</a:t>
            </a:r>
            <a:r>
              <a:rPr lang="en-US" dirty="0" err="1" smtClean="0"/>
              <a:t>i</a:t>
            </a:r>
            <a:r>
              <a:rPr lang="en-US" dirty="0" smtClean="0"/>
              <a:t>)’s into approximately 100 groups, with the smallest 1% at the top and the largest 1% at the bottom.</a:t>
            </a:r>
          </a:p>
          <a:p>
            <a:pPr lvl="1"/>
            <a:r>
              <a:rPr lang="en-US" dirty="0" smtClean="0"/>
              <a:t>Calculate the median absolute deviation (MAD)</a:t>
            </a:r>
          </a:p>
          <a:p>
            <a:pPr lvl="1">
              <a:buNone/>
            </a:pPr>
            <a:r>
              <a:rPr lang="en-US" dirty="0"/>
              <a:t>	</a:t>
            </a:r>
          </a:p>
          <a:p>
            <a:pPr lvl="1">
              <a:buNone/>
            </a:pPr>
            <a:r>
              <a:rPr lang="en-US" dirty="0" smtClean="0"/>
              <a:t>	which is a robust measure of the variability of the data.</a:t>
            </a:r>
          </a:p>
          <a:p>
            <a:pPr lvl="1"/>
            <a:r>
              <a:rPr lang="en-US" dirty="0" smtClean="0"/>
              <a:t>Calculate the coefficient of variation (CV) of these MADs.</a:t>
            </a:r>
          </a:p>
          <a:p>
            <a:pPr lvl="1"/>
            <a:r>
              <a:rPr lang="en-US" dirty="0" smtClean="0"/>
              <a:t>Repeat the calculation for S</a:t>
            </a:r>
            <a:r>
              <a:rPr lang="en-US" sz="1600" dirty="0" smtClean="0"/>
              <a:t>0 </a:t>
            </a:r>
            <a:r>
              <a:rPr lang="en-US" sz="2600" dirty="0" smtClean="0"/>
              <a:t>=5</a:t>
            </a:r>
            <a:r>
              <a:rPr lang="en-US" sz="2600" baseline="30000" dirty="0" smtClean="0"/>
              <a:t>th</a:t>
            </a:r>
            <a:r>
              <a:rPr lang="en-US" sz="2600" dirty="0" smtClean="0"/>
              <a:t>, 10</a:t>
            </a:r>
            <a:r>
              <a:rPr lang="en-US" sz="2600" baseline="30000" dirty="0" smtClean="0"/>
              <a:t>th</a:t>
            </a:r>
            <a:r>
              <a:rPr lang="en-US" sz="2600" dirty="0" smtClean="0"/>
              <a:t>, …,95</a:t>
            </a:r>
            <a:r>
              <a:rPr lang="en-US" sz="2600" baseline="30000" dirty="0" smtClean="0"/>
              <a:t>th</a:t>
            </a:r>
            <a:r>
              <a:rPr lang="en-US" sz="2600" dirty="0" smtClean="0"/>
              <a:t> percentile of </a:t>
            </a:r>
            <a:r>
              <a:rPr lang="en-US" sz="2600" dirty="0" err="1" smtClean="0"/>
              <a:t>S(i</a:t>
            </a:r>
            <a:r>
              <a:rPr lang="en-US" sz="2600" dirty="0" smtClean="0"/>
              <a:t>).</a:t>
            </a:r>
          </a:p>
          <a:p>
            <a:pPr lvl="1"/>
            <a:r>
              <a:rPr lang="en-US" sz="2600" dirty="0" smtClean="0"/>
              <a:t>Choose the </a:t>
            </a:r>
            <a:r>
              <a:rPr lang="en-US" sz="3100" dirty="0" smtClean="0"/>
              <a:t>S</a:t>
            </a:r>
            <a:r>
              <a:rPr lang="en-US" sz="2000" dirty="0" smtClean="0"/>
              <a:t>0  </a:t>
            </a:r>
            <a:r>
              <a:rPr lang="en-US" sz="2600" dirty="0" smtClean="0"/>
              <a:t>value that minimize the CVs.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40726728"/>
              </p:ext>
            </p:extLst>
          </p:nvPr>
        </p:nvGraphicFramePr>
        <p:xfrm>
          <a:off x="1541463" y="3917950"/>
          <a:ext cx="3867150" cy="577850"/>
        </p:xfrm>
        <a:graphic>
          <a:graphicData uri="http://schemas.openxmlformats.org/presentationml/2006/ole">
            <mc:AlternateContent xmlns:mc="http://schemas.openxmlformats.org/markup-compatibility/2006">
              <mc:Choice xmlns:v="urn:schemas-microsoft-com:vml" Requires="v">
                <p:oleObj spid="_x0000_s6228" name="Equation" r:id="rId3" imgW="2194200" imgH="319680" progId="Equation.3">
                  <p:embed/>
                </p:oleObj>
              </mc:Choice>
              <mc:Fallback>
                <p:oleObj name="Equation" r:id="rId3" imgW="2194200" imgH="319680" progId="Equation.3">
                  <p:embed/>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463" y="3917950"/>
                        <a:ext cx="386715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 Permutation Procedure to Assessing Significance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Order d(</a:t>
            </a:r>
            <a:r>
              <a:rPr lang="en-US" dirty="0" err="1" smtClean="0"/>
              <a:t>i</a:t>
            </a:r>
            <a:r>
              <a:rPr lang="en-US" dirty="0" smtClean="0"/>
              <a:t>) so that d(1)&lt;d(2)….</a:t>
            </a:r>
          </a:p>
          <a:p>
            <a:r>
              <a:rPr lang="en-US" altLang="zh-TW" dirty="0" smtClean="0"/>
              <a:t>Compute the null distribution via permutation of samples:</a:t>
            </a:r>
          </a:p>
          <a:p>
            <a:pPr marL="800100" lvl="1" indent="-342900"/>
            <a:r>
              <a:rPr lang="en-US" altLang="zh-TW" sz="3200" dirty="0" smtClean="0"/>
              <a:t>For each permutation </a:t>
            </a:r>
            <a:r>
              <a:rPr lang="en-US" altLang="zh-TW" sz="3200" i="1" dirty="0" smtClean="0"/>
              <a:t>p</a:t>
            </a:r>
            <a:r>
              <a:rPr lang="en-US" altLang="zh-TW" sz="3200" dirty="0" smtClean="0"/>
              <a:t>, similarly compute </a:t>
            </a:r>
            <a:r>
              <a:rPr lang="en-US" altLang="zh-TW" sz="3200" i="1" dirty="0" err="1" smtClean="0"/>
              <a:t>d</a:t>
            </a:r>
            <a:r>
              <a:rPr lang="en-US" altLang="zh-TW" sz="3200" i="1" baseline="-25000" dirty="0" err="1" smtClean="0"/>
              <a:t>p</a:t>
            </a:r>
            <a:r>
              <a:rPr lang="en-US" altLang="zh-TW" sz="3200" i="1" dirty="0" err="1" smtClean="0"/>
              <a:t>(i</a:t>
            </a:r>
            <a:r>
              <a:rPr lang="en-US" altLang="zh-TW" sz="3200" i="1" dirty="0" smtClean="0"/>
              <a:t>)</a:t>
            </a:r>
            <a:r>
              <a:rPr lang="en-US" altLang="zh-TW" sz="3200" dirty="0" smtClean="0"/>
              <a:t> such that </a:t>
            </a:r>
            <a:r>
              <a:rPr lang="en-US" altLang="zh-TW" sz="3200" i="1" dirty="0" smtClean="0"/>
              <a:t>d</a:t>
            </a:r>
            <a:r>
              <a:rPr lang="en-US" altLang="zh-TW" sz="3200" i="1" baseline="-25000" dirty="0" smtClean="0"/>
              <a:t>p</a:t>
            </a:r>
            <a:r>
              <a:rPr lang="en-US" altLang="zh-TW" sz="3200" i="1" dirty="0" smtClean="0"/>
              <a:t>(1)</a:t>
            </a:r>
            <a:r>
              <a:rPr lang="en-US" altLang="zh-TW" sz="3200" i="1" dirty="0" smtClean="0">
                <a:sym typeface="Symbol" pitchFamily="18" charset="2"/>
              </a:rPr>
              <a:t>&lt;d</a:t>
            </a:r>
            <a:r>
              <a:rPr lang="en-US" altLang="zh-TW" sz="3200" i="1" baseline="-25000" dirty="0" smtClean="0">
                <a:sym typeface="Symbol" pitchFamily="18" charset="2"/>
              </a:rPr>
              <a:t>p</a:t>
            </a:r>
            <a:r>
              <a:rPr lang="en-US" altLang="zh-TW" sz="3200" i="1" dirty="0" smtClean="0">
                <a:sym typeface="Symbol" pitchFamily="18" charset="2"/>
              </a:rPr>
              <a:t>(2)….</a:t>
            </a:r>
          </a:p>
          <a:p>
            <a:pPr marL="800100" lvl="1" indent="-342900"/>
            <a:r>
              <a:rPr lang="en-US" altLang="zh-TW" sz="3200" dirty="0" smtClean="0">
                <a:sym typeface="Symbol" pitchFamily="18" charset="2"/>
              </a:rPr>
              <a:t>Define</a:t>
            </a:r>
            <a:r>
              <a:rPr lang="en-US" altLang="zh-TW" sz="3200" i="1" dirty="0" smtClean="0">
                <a:sym typeface="Symbol" pitchFamily="18" charset="2"/>
              </a:rPr>
              <a:t> </a:t>
            </a:r>
            <a:r>
              <a:rPr lang="en-US" altLang="zh-TW" sz="3200" i="1" dirty="0" err="1" smtClean="0">
                <a:sym typeface="Symbol" pitchFamily="18" charset="2"/>
              </a:rPr>
              <a:t>d</a:t>
            </a:r>
            <a:r>
              <a:rPr lang="en-US" altLang="zh-TW" sz="3200" i="1" baseline="-25000" dirty="0" err="1" smtClean="0">
                <a:sym typeface="Symbol" pitchFamily="18" charset="2"/>
              </a:rPr>
              <a:t>E</a:t>
            </a:r>
            <a:r>
              <a:rPr lang="en-US" altLang="zh-TW" sz="3200" i="1" dirty="0" smtClean="0">
                <a:sym typeface="Symbol" pitchFamily="18" charset="2"/>
              </a:rPr>
              <a:t>(</a:t>
            </a:r>
            <a:r>
              <a:rPr lang="en-US" altLang="zh-TW" sz="3200" i="1" dirty="0" err="1" smtClean="0">
                <a:sym typeface="Symbol" pitchFamily="18" charset="2"/>
              </a:rPr>
              <a:t>i</a:t>
            </a:r>
            <a:r>
              <a:rPr lang="en-US" altLang="zh-TW" sz="3200" i="1" dirty="0" smtClean="0">
                <a:sym typeface="Symbol" pitchFamily="18" charset="2"/>
              </a:rPr>
              <a:t>)=</a:t>
            </a:r>
            <a:r>
              <a:rPr lang="en-US" altLang="zh-TW" sz="3200" i="1" dirty="0" err="1" smtClean="0">
                <a:sym typeface="Symbol" pitchFamily="18" charset="2"/>
              </a:rPr>
              <a:t>Average</a:t>
            </a:r>
            <a:r>
              <a:rPr lang="en-US" altLang="zh-TW" sz="3200" i="1" baseline="-25000" dirty="0" err="1" smtClean="0">
                <a:sym typeface="Symbol" pitchFamily="18" charset="2"/>
              </a:rPr>
              <a:t>p</a:t>
            </a:r>
            <a:r>
              <a:rPr lang="en-US" altLang="zh-TW" sz="3200" i="1" dirty="0" smtClean="0">
                <a:sym typeface="Symbol" pitchFamily="18" charset="2"/>
              </a:rPr>
              <a:t>(</a:t>
            </a:r>
            <a:r>
              <a:rPr lang="en-US" altLang="zh-TW" sz="3200" i="1" dirty="0" err="1" smtClean="0">
                <a:sym typeface="Symbol" pitchFamily="18" charset="2"/>
              </a:rPr>
              <a:t>d</a:t>
            </a:r>
            <a:r>
              <a:rPr lang="en-US" altLang="zh-TW" sz="3200" i="1" baseline="-25000" dirty="0" err="1" smtClean="0">
                <a:sym typeface="Symbol" pitchFamily="18" charset="2"/>
              </a:rPr>
              <a:t>p</a:t>
            </a:r>
            <a:r>
              <a:rPr lang="en-US" altLang="zh-TW" sz="3200" i="1" dirty="0" smtClean="0">
                <a:sym typeface="Symbol" pitchFamily="18" charset="2"/>
              </a:rPr>
              <a:t>(</a:t>
            </a:r>
            <a:r>
              <a:rPr lang="en-US" altLang="zh-TW" sz="3200" i="1" dirty="0" err="1" smtClean="0">
                <a:sym typeface="Symbol" pitchFamily="18" charset="2"/>
              </a:rPr>
              <a:t>i</a:t>
            </a:r>
            <a:r>
              <a:rPr lang="en-US" altLang="zh-TW" sz="3200" i="1" dirty="0" smtClean="0">
                <a:sym typeface="Symbol" pitchFamily="18" charset="2"/>
              </a:rPr>
              <a:t>)).</a:t>
            </a:r>
            <a:endParaRPr lang="en-US" altLang="zh-TW" sz="3200" i="1" dirty="0" smtClean="0"/>
          </a:p>
          <a:p>
            <a:endParaRPr lang="en-US" altLang="zh-TW" dirty="0" smtClean="0"/>
          </a:p>
          <a:p>
            <a:r>
              <a:rPr lang="en-US" altLang="zh-TW" dirty="0" smtClean="0"/>
              <a:t>Criterion for calling a DE gene is judged by  the threshold </a:t>
            </a:r>
            <a:r>
              <a:rPr lang="en-US" altLang="zh-TW" dirty="0" err="1" smtClean="0"/>
              <a:t>Δ</a:t>
            </a:r>
            <a:r>
              <a:rPr lang="en-US" altLang="zh-TW" dirty="0" smtClean="0">
                <a:sym typeface="Symbol" pitchFamily="18" charset="2"/>
              </a:rPr>
              <a:t>:</a:t>
            </a:r>
          </a:p>
          <a:p>
            <a:pPr marL="1428750" lvl="2" indent="-514350"/>
            <a:r>
              <a:rPr lang="en-US" altLang="zh-TW" sz="3200" dirty="0" smtClean="0">
                <a:sym typeface="Symbol" pitchFamily="18" charset="2"/>
              </a:rPr>
              <a:t>if |</a:t>
            </a:r>
            <a:r>
              <a:rPr lang="en-US" altLang="zh-TW" sz="3200" dirty="0" err="1" smtClean="0">
                <a:sym typeface="Symbol" pitchFamily="18" charset="2"/>
              </a:rPr>
              <a:t>d(i)-d</a:t>
            </a:r>
            <a:r>
              <a:rPr lang="en-US" altLang="zh-TW" sz="3200" baseline="-25000" dirty="0" err="1" smtClean="0">
                <a:sym typeface="Symbol" pitchFamily="18" charset="2"/>
              </a:rPr>
              <a:t>E</a:t>
            </a:r>
            <a:r>
              <a:rPr lang="en-US" altLang="zh-TW" sz="3200" dirty="0" err="1" smtClean="0">
                <a:sym typeface="Symbol" pitchFamily="18" charset="2"/>
              </a:rPr>
              <a:t>(i</a:t>
            </a:r>
            <a:r>
              <a:rPr lang="en-US" altLang="zh-TW" sz="3200" dirty="0" smtClean="0">
                <a:sym typeface="Symbol" pitchFamily="18" charset="2"/>
              </a:rPr>
              <a:t>)|&gt; </a:t>
            </a:r>
            <a:r>
              <a:rPr lang="en-US" altLang="zh-TW" sz="3200" dirty="0" err="1" smtClean="0">
                <a:sym typeface="Symbol" pitchFamily="18" charset="2"/>
              </a:rPr>
              <a:t>Δ</a:t>
            </a:r>
            <a:endParaRPr lang="en-US" altLang="zh-TW" sz="3200" dirty="0" smtClean="0">
              <a:sym typeface="Symbol" pitchFamily="18" charset="2"/>
            </a:endParaRPr>
          </a:p>
          <a:p>
            <a:pPr marL="1428750" lvl="2" indent="-514350"/>
            <a:r>
              <a:rPr lang="en-US" altLang="zh-TW" sz="3200" dirty="0" smtClean="0">
                <a:sym typeface="Symbol" pitchFamily="18" charset="2"/>
              </a:rPr>
              <a:t>For each </a:t>
            </a:r>
            <a:r>
              <a:rPr lang="en-US" altLang="zh-TW" sz="3200" dirty="0" err="1" smtClean="0">
                <a:sym typeface="Symbol" pitchFamily="18" charset="2"/>
              </a:rPr>
              <a:t>Δ</a:t>
            </a:r>
            <a:r>
              <a:rPr lang="en-US" altLang="zh-TW" sz="3200" dirty="0" smtClean="0">
                <a:sym typeface="Symbol" pitchFamily="18" charset="2"/>
              </a:rPr>
              <a:t>, the corresponding FDR is provided (details will be discussed later in this class).</a:t>
            </a:r>
          </a:p>
          <a:p>
            <a:pPr marL="1428750" lvl="2" indent="-514350"/>
            <a:endParaRPr lang="en-US" altLang="zh-TW" sz="3200"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1371600" y="685800"/>
            <a:ext cx="5715000" cy="547225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Empirical Bayesian Method </a:t>
            </a:r>
            <a:endParaRPr lang="en-US" dirty="0"/>
          </a:p>
        </p:txBody>
      </p:sp>
      <p:sp>
        <p:nvSpPr>
          <p:cNvPr id="3" name="Content Placeholder 2"/>
          <p:cNvSpPr>
            <a:spLocks noGrp="1"/>
          </p:cNvSpPr>
          <p:nvPr>
            <p:ph idx="1"/>
          </p:nvPr>
        </p:nvSpPr>
        <p:spPr>
          <a:xfrm>
            <a:off x="457200" y="1295400"/>
            <a:ext cx="8229600" cy="4525963"/>
          </a:xfrm>
        </p:spPr>
        <p:txBody>
          <a:bodyPr/>
          <a:lstStyle/>
          <a:p>
            <a:r>
              <a:rPr lang="en-US" sz="2800" dirty="0" err="1" smtClean="0"/>
              <a:t>Lönnstedt</a:t>
            </a:r>
            <a:r>
              <a:rPr lang="en-US" sz="2800" dirty="0" smtClean="0"/>
              <a:t> and Speed (2002) proposed an empirical Bayesian method for two-colored microarray data. </a:t>
            </a:r>
          </a:p>
          <a:p>
            <a:pPr marL="0" indent="0">
              <a:buNone/>
            </a:pPr>
            <a:endParaRPr lang="en-US" sz="2800" dirty="0" smtClean="0"/>
          </a:p>
          <a:p>
            <a:r>
              <a:rPr lang="en-US" sz="2800" dirty="0" smtClean="0"/>
              <a:t>“To </a:t>
            </a:r>
            <a:r>
              <a:rPr lang="en-US" sz="2800" dirty="0"/>
              <a:t>use all our knowledge about the means and variances we collect the information gained from the complete set of genes in estimated joint prior distributions for them</a:t>
            </a:r>
            <a:r>
              <a:rPr lang="en-US" sz="2800" dirty="0" smtClean="0"/>
              <a:t>.”</a:t>
            </a:r>
          </a:p>
          <a:p>
            <a:endParaRPr lang="en-US" dirty="0"/>
          </a:p>
        </p:txBody>
      </p:sp>
      <p:graphicFrame>
        <p:nvGraphicFramePr>
          <p:cNvPr id="4" name="Object 3"/>
          <p:cNvGraphicFramePr>
            <a:graphicFrameLocks noChangeAspect="1"/>
          </p:cNvGraphicFramePr>
          <p:nvPr/>
        </p:nvGraphicFramePr>
        <p:xfrm>
          <a:off x="4241800" y="2336800"/>
          <a:ext cx="914400" cy="198438"/>
        </p:xfrm>
        <a:graphic>
          <a:graphicData uri="http://schemas.openxmlformats.org/presentationml/2006/ole">
            <mc:AlternateContent xmlns:mc="http://schemas.openxmlformats.org/markup-compatibility/2006">
              <mc:Choice xmlns:v="urn:schemas-microsoft-com:vml" Requires="v">
                <p:oleObj spid="_x0000_s7308" name="Equation" r:id="rId3" imgW="435128" imgH="678968" progId="Equation.DSMT4">
                  <p:embed/>
                </p:oleObj>
              </mc:Choice>
              <mc:Fallback>
                <p:oleObj name="Equation" r:id="rId3" imgW="435128" imgH="678968" progId="Equation.DSMT4">
                  <p:embed/>
                  <p:pic>
                    <p:nvPicPr>
                      <p:cNvPr id="0"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23368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Lönnstedt</a:t>
            </a:r>
            <a:r>
              <a:rPr lang="en-US" dirty="0"/>
              <a:t> and Speed (2002) </a:t>
            </a:r>
          </a:p>
        </p:txBody>
      </p:sp>
      <p:graphicFrame>
        <p:nvGraphicFramePr>
          <p:cNvPr id="4" name="Object 3"/>
          <p:cNvGraphicFramePr>
            <a:graphicFrameLocks noChangeAspect="1"/>
          </p:cNvGraphicFramePr>
          <p:nvPr/>
        </p:nvGraphicFramePr>
        <p:xfrm>
          <a:off x="4241800" y="2336800"/>
          <a:ext cx="914400" cy="198438"/>
        </p:xfrm>
        <a:graphic>
          <a:graphicData uri="http://schemas.openxmlformats.org/presentationml/2006/ole">
            <mc:AlternateContent xmlns:mc="http://schemas.openxmlformats.org/markup-compatibility/2006">
              <mc:Choice xmlns:v="urn:schemas-microsoft-com:vml" Requires="v">
                <p:oleObj spid="_x0000_s216098" name="Equation" r:id="rId3" imgW="435128" imgH="678968" progId="Equation.DSMT4">
                  <p:embed/>
                </p:oleObj>
              </mc:Choice>
              <mc:Fallback>
                <p:oleObj name="Equation" r:id="rId3" imgW="435128" imgH="67896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23368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89880821"/>
              </p:ext>
            </p:extLst>
          </p:nvPr>
        </p:nvGraphicFramePr>
        <p:xfrm>
          <a:off x="1284288" y="1295400"/>
          <a:ext cx="5226050" cy="4625975"/>
        </p:xfrm>
        <a:graphic>
          <a:graphicData uri="http://schemas.openxmlformats.org/presentationml/2006/ole">
            <mc:AlternateContent xmlns:mc="http://schemas.openxmlformats.org/markup-compatibility/2006">
              <mc:Choice xmlns:v="urn:schemas-microsoft-com:vml" Requires="v">
                <p:oleObj spid="_x0000_s216099" name="Equation" r:id="rId5" imgW="3048000" imgH="2679700" progId="Equation.3">
                  <p:embed/>
                </p:oleObj>
              </mc:Choice>
              <mc:Fallback>
                <p:oleObj name="Equation" r:id="rId5" imgW="3048000" imgH="2679700" progId="Equation.3">
                  <p:embed/>
                  <p:pic>
                    <p:nvPicPr>
                      <p:cNvPr id="0" name=""/>
                      <p:cNvPicPr>
                        <a:picLocks noChangeAspect="1" noChangeArrowheads="1"/>
                      </p:cNvPicPr>
                      <p:nvPr/>
                    </p:nvPicPr>
                    <p:blipFill>
                      <a:blip r:embed="rId6"/>
                      <a:srcRect/>
                      <a:stretch>
                        <a:fillRect/>
                      </a:stretch>
                    </p:blipFill>
                    <p:spPr bwMode="auto">
                      <a:xfrm>
                        <a:off x="1284288" y="1295400"/>
                        <a:ext cx="5226050" cy="462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0853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22453576"/>
              </p:ext>
            </p:extLst>
          </p:nvPr>
        </p:nvGraphicFramePr>
        <p:xfrm>
          <a:off x="381000" y="1457325"/>
          <a:ext cx="7018338" cy="904875"/>
        </p:xfrm>
        <a:graphic>
          <a:graphicData uri="http://schemas.openxmlformats.org/presentationml/2006/ole">
            <mc:AlternateContent xmlns:mc="http://schemas.openxmlformats.org/markup-compatibility/2006">
              <mc:Choice xmlns:v="urn:schemas-microsoft-com:vml" Requires="v">
                <p:oleObj spid="_x0000_s8276" name="Equation" r:id="rId3" imgW="3682800" imgH="431640" progId="Equation.DSMT4">
                  <p:embed/>
                </p:oleObj>
              </mc:Choice>
              <mc:Fallback>
                <p:oleObj name="Equation" r:id="rId3" imgW="3682800" imgH="431640"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57325"/>
                        <a:ext cx="7018338"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a:xfrm>
            <a:off x="457200" y="274638"/>
            <a:ext cx="8229600" cy="1143000"/>
          </a:xfrm>
        </p:spPr>
        <p:txBody>
          <a:bodyPr>
            <a:normAutofit/>
          </a:bodyPr>
          <a:lstStyle/>
          <a:p>
            <a:r>
              <a:rPr lang="en-US" dirty="0" err="1"/>
              <a:t>Lönnstedt</a:t>
            </a:r>
            <a:r>
              <a:rPr lang="en-US" dirty="0"/>
              <a:t> and Speed (2002) </a:t>
            </a:r>
          </a:p>
        </p:txBody>
      </p:sp>
      <p:sp>
        <p:nvSpPr>
          <p:cNvPr id="2" name="TextBox 1"/>
          <p:cNvSpPr txBox="1"/>
          <p:nvPr/>
        </p:nvSpPr>
        <p:spPr>
          <a:xfrm>
            <a:off x="457200" y="2209800"/>
            <a:ext cx="2264863" cy="369332"/>
          </a:xfrm>
          <a:prstGeom prst="rect">
            <a:avLst/>
          </a:prstGeom>
          <a:noFill/>
        </p:spPr>
        <p:txBody>
          <a:bodyPr wrap="none" rtlCol="0">
            <a:spAutoFit/>
          </a:bodyPr>
          <a:lstStyle/>
          <a:p>
            <a:r>
              <a:rPr lang="en-US" dirty="0" smtClean="0"/>
              <a:t>The densities are then</a:t>
            </a:r>
            <a:endParaRPr lang="en-US" dirty="0"/>
          </a:p>
        </p:txBody>
      </p:sp>
      <p:pic>
        <p:nvPicPr>
          <p:cNvPr id="6" name="Picture 5"/>
          <p:cNvPicPr>
            <a:picLocks noChangeAspect="1"/>
          </p:cNvPicPr>
          <p:nvPr/>
        </p:nvPicPr>
        <p:blipFill>
          <a:blip r:embed="rId5"/>
          <a:stretch>
            <a:fillRect/>
          </a:stretch>
        </p:blipFill>
        <p:spPr>
          <a:xfrm>
            <a:off x="228600" y="2362200"/>
            <a:ext cx="7315200" cy="3297836"/>
          </a:xfrm>
          <a:prstGeom prst="rect">
            <a:avLst/>
          </a:prstGeom>
        </p:spPr>
      </p:pic>
      <p:pic>
        <p:nvPicPr>
          <p:cNvPr id="7" name="Picture 6"/>
          <p:cNvPicPr>
            <a:picLocks noChangeAspect="1"/>
          </p:cNvPicPr>
          <p:nvPr/>
        </p:nvPicPr>
        <p:blipFill>
          <a:blip r:embed="rId6"/>
          <a:stretch>
            <a:fillRect/>
          </a:stretch>
        </p:blipFill>
        <p:spPr>
          <a:xfrm>
            <a:off x="381000" y="5257800"/>
            <a:ext cx="6439829"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5" name="Picture 63"/>
          <p:cNvPicPr>
            <a:picLocks noChangeAspect="1" noChangeArrowheads="1"/>
          </p:cNvPicPr>
          <p:nvPr/>
        </p:nvPicPr>
        <p:blipFill>
          <a:blip r:embed="rId3" cstate="print"/>
          <a:srcRect/>
          <a:stretch>
            <a:fillRect/>
          </a:stretch>
        </p:blipFill>
        <p:spPr bwMode="auto">
          <a:xfrm>
            <a:off x="485775" y="914400"/>
            <a:ext cx="7743825" cy="1362075"/>
          </a:xfrm>
          <a:prstGeom prst="rect">
            <a:avLst/>
          </a:prstGeom>
          <a:noFill/>
          <a:ln w="9525">
            <a:noFill/>
            <a:miter lim="800000"/>
            <a:headEnd/>
            <a:tailEnd/>
          </a:ln>
        </p:spPr>
      </p:pic>
      <p:sp>
        <p:nvSpPr>
          <p:cNvPr id="5" name="Title 1"/>
          <p:cNvSpPr>
            <a:spLocks noGrp="1"/>
          </p:cNvSpPr>
          <p:nvPr>
            <p:ph type="title"/>
          </p:nvPr>
        </p:nvSpPr>
        <p:spPr>
          <a:xfrm>
            <a:off x="457200" y="274638"/>
            <a:ext cx="8229600" cy="639762"/>
          </a:xfrm>
        </p:spPr>
        <p:txBody>
          <a:bodyPr>
            <a:normAutofit fontScale="90000"/>
          </a:bodyPr>
          <a:lstStyle/>
          <a:p>
            <a:r>
              <a:rPr lang="en-US" dirty="0" err="1"/>
              <a:t>Lönnstedt</a:t>
            </a:r>
            <a:r>
              <a:rPr lang="en-US" dirty="0"/>
              <a:t> and Speed (2002) </a:t>
            </a:r>
          </a:p>
        </p:txBody>
      </p:sp>
      <p:graphicFrame>
        <p:nvGraphicFramePr>
          <p:cNvPr id="8" name="Object 7"/>
          <p:cNvGraphicFramePr>
            <a:graphicFrameLocks noChangeAspect="1"/>
          </p:cNvGraphicFramePr>
          <p:nvPr>
            <p:extLst>
              <p:ext uri="{D42A27DB-BD31-4B8C-83A1-F6EECF244321}">
                <p14:modId xmlns:p14="http://schemas.microsoft.com/office/powerpoint/2010/main" val="2249278637"/>
              </p:ext>
            </p:extLst>
          </p:nvPr>
        </p:nvGraphicFramePr>
        <p:xfrm>
          <a:off x="685800" y="4818063"/>
          <a:ext cx="5791200" cy="1811337"/>
        </p:xfrm>
        <a:graphic>
          <a:graphicData uri="http://schemas.openxmlformats.org/presentationml/2006/ole">
            <mc:AlternateContent xmlns:mc="http://schemas.openxmlformats.org/markup-compatibility/2006">
              <mc:Choice xmlns:v="urn:schemas-microsoft-com:vml" Requires="v">
                <p:oleObj spid="_x0000_s217109" name="Equation" r:id="rId4" imgW="3619500" imgH="1028700" progId="Equation.3">
                  <p:embed/>
                </p:oleObj>
              </mc:Choice>
              <mc:Fallback>
                <p:oleObj name="Equation" r:id="rId4" imgW="3619500" imgH="1028700" progId="Equation.3">
                  <p:embed/>
                  <p:pic>
                    <p:nvPicPr>
                      <p:cNvPr id="0" name=""/>
                      <p:cNvPicPr>
                        <a:picLocks noChangeAspect="1" noChangeArrowheads="1"/>
                      </p:cNvPicPr>
                      <p:nvPr/>
                    </p:nvPicPr>
                    <p:blipFill>
                      <a:blip r:embed="rId5"/>
                      <a:srcRect/>
                      <a:stretch>
                        <a:fillRect/>
                      </a:stretch>
                    </p:blipFill>
                    <p:spPr bwMode="auto">
                      <a:xfrm>
                        <a:off x="685800" y="4818063"/>
                        <a:ext cx="5791200" cy="1811337"/>
                      </a:xfrm>
                      <a:prstGeom prst="rect">
                        <a:avLst/>
                      </a:prstGeom>
                      <a:noFill/>
                    </p:spPr>
                  </p:pic>
                </p:oleObj>
              </mc:Fallback>
            </mc:AlternateContent>
          </a:graphicData>
        </a:graphic>
      </p:graphicFrame>
      <p:sp>
        <p:nvSpPr>
          <p:cNvPr id="3" name="TextBox 2"/>
          <p:cNvSpPr txBox="1"/>
          <p:nvPr/>
        </p:nvSpPr>
        <p:spPr>
          <a:xfrm>
            <a:off x="26610" y="2514600"/>
            <a:ext cx="5833072" cy="369332"/>
          </a:xfrm>
          <a:prstGeom prst="rect">
            <a:avLst/>
          </a:prstGeom>
          <a:noFill/>
        </p:spPr>
        <p:txBody>
          <a:bodyPr wrap="none" rtlCol="0">
            <a:spAutoFit/>
          </a:bodyPr>
          <a:lstStyle/>
          <a:p>
            <a:r>
              <a:rPr lang="en-US" dirty="0" smtClean="0"/>
              <a:t>The log posterior odds of differentially expression for gene g </a:t>
            </a:r>
            <a:endParaRPr lang="en-US" dirty="0"/>
          </a:p>
        </p:txBody>
      </p:sp>
      <p:pic>
        <p:nvPicPr>
          <p:cNvPr id="9" name="Picture 8"/>
          <p:cNvPicPr>
            <a:picLocks noChangeAspect="1"/>
          </p:cNvPicPr>
          <p:nvPr/>
        </p:nvPicPr>
        <p:blipFill>
          <a:blip r:embed="rId6"/>
          <a:stretch>
            <a:fillRect/>
          </a:stretch>
        </p:blipFill>
        <p:spPr>
          <a:xfrm>
            <a:off x="0" y="2590800"/>
            <a:ext cx="6477000" cy="2423050"/>
          </a:xfrm>
          <a:prstGeom prst="rect">
            <a:avLst/>
          </a:prstGeom>
        </p:spPr>
      </p:pic>
    </p:spTree>
    <p:extLst>
      <p:ext uri="{BB962C8B-B14F-4D97-AF65-F5344CB8AC3E}">
        <p14:creationId xmlns:p14="http://schemas.microsoft.com/office/powerpoint/2010/main" val="40055361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Differential gene expression analysis</a:t>
            </a:r>
          </a:p>
          <a:p>
            <a:pPr lvl="1"/>
            <a:r>
              <a:rPr lang="en-US" dirty="0" smtClean="0"/>
              <a:t>Traditional statistics</a:t>
            </a:r>
          </a:p>
          <a:p>
            <a:pPr lvl="2"/>
            <a:r>
              <a:rPr lang="en-US" dirty="0" smtClean="0"/>
              <a:t>Parametric (t statistics) vs. non-parametric (</a:t>
            </a:r>
            <a:r>
              <a:rPr lang="en-US" dirty="0" err="1" smtClean="0"/>
              <a:t>Wilcoxon</a:t>
            </a:r>
            <a:r>
              <a:rPr lang="en-US" dirty="0" smtClean="0"/>
              <a:t> rank sum statistics )statistics</a:t>
            </a:r>
          </a:p>
          <a:p>
            <a:pPr lvl="1"/>
            <a:r>
              <a:rPr lang="en-US" dirty="0" smtClean="0"/>
              <a:t>Newly proposed statistics to stabilizing the gene-specific variance estimates</a:t>
            </a:r>
          </a:p>
          <a:p>
            <a:pPr lvl="2"/>
            <a:r>
              <a:rPr lang="en-US" dirty="0" smtClean="0"/>
              <a:t>SAM</a:t>
            </a:r>
          </a:p>
          <a:p>
            <a:pPr lvl="2"/>
            <a:r>
              <a:rPr lang="en-US" dirty="0" err="1" smtClean="0"/>
              <a:t>Lonnstedt’s</a:t>
            </a:r>
            <a:r>
              <a:rPr lang="en-US" dirty="0" smtClean="0"/>
              <a:t> Model</a:t>
            </a:r>
          </a:p>
          <a:p>
            <a:pPr lvl="2"/>
            <a:r>
              <a:rPr lang="en-US" dirty="0" smtClean="0"/>
              <a:t>LIMMA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LIMMA</a:t>
            </a:r>
            <a:endParaRPr lang="en-US" dirty="0"/>
          </a:p>
        </p:txBody>
      </p:sp>
      <p:sp>
        <p:nvSpPr>
          <p:cNvPr id="3" name="Content Placeholder 2"/>
          <p:cNvSpPr>
            <a:spLocks noGrp="1"/>
          </p:cNvSpPr>
          <p:nvPr>
            <p:ph idx="1"/>
          </p:nvPr>
        </p:nvSpPr>
        <p:spPr/>
        <p:txBody>
          <a:bodyPr/>
          <a:lstStyle/>
          <a:p>
            <a:r>
              <a:rPr lang="en-US" dirty="0" smtClean="0"/>
              <a:t>Smyth (2004) generalized </a:t>
            </a:r>
            <a:r>
              <a:rPr lang="en-US" dirty="0" err="1" smtClean="0"/>
              <a:t>Lönnstedt</a:t>
            </a:r>
            <a:r>
              <a:rPr lang="en-US" dirty="0" smtClean="0"/>
              <a:t> and Speed’s method to a linear model frame work.</a:t>
            </a:r>
          </a:p>
          <a:p>
            <a:r>
              <a:rPr lang="en-US" dirty="0" smtClean="0"/>
              <a:t>Their method can be applied to both single channel and two-colored arrays.</a:t>
            </a:r>
          </a:p>
          <a:p>
            <a:r>
              <a:rPr lang="en-US" dirty="0" smtClean="0"/>
              <a:t>They also reformulate the posterior odds statistics in terms of a moderated t statistic.</a:t>
            </a:r>
          </a:p>
          <a:p>
            <a:pPr>
              <a:buNone/>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LIMMA-Linear Model</a:t>
            </a:r>
            <a:endParaRPr lang="en-US" dirty="0"/>
          </a:p>
        </p:txBody>
      </p:sp>
      <p:sp>
        <p:nvSpPr>
          <p:cNvPr id="4" name="Content Placeholder 3"/>
          <p:cNvSpPr>
            <a:spLocks noGrp="1"/>
          </p:cNvSpPr>
          <p:nvPr>
            <p:ph idx="1"/>
          </p:nvPr>
        </p:nvSpPr>
        <p:spPr/>
        <p:txBody>
          <a:bodyPr/>
          <a:lstStyle/>
          <a:p>
            <a:r>
              <a:rPr lang="en-US" dirty="0" smtClean="0"/>
              <a:t>Let                be the response vector for the </a:t>
            </a:r>
            <a:r>
              <a:rPr lang="en-US" dirty="0" err="1" smtClean="0"/>
              <a:t>g</a:t>
            </a:r>
            <a:r>
              <a:rPr lang="en-US" baseline="30000" dirty="0" err="1" smtClean="0"/>
              <a:t>th</a:t>
            </a:r>
            <a:r>
              <a:rPr lang="en-US" dirty="0" smtClean="0"/>
              <a:t> gene. </a:t>
            </a:r>
          </a:p>
          <a:p>
            <a:pPr lvl="1"/>
            <a:r>
              <a:rPr lang="en-US" dirty="0" smtClean="0"/>
              <a:t>For single channel array, this could be the log-intensities.</a:t>
            </a:r>
          </a:p>
          <a:p>
            <a:pPr lvl="1"/>
            <a:r>
              <a:rPr lang="en-US" dirty="0" smtClean="0"/>
              <a:t>For two-color array, this could be the log transformed ratio.   </a:t>
            </a:r>
            <a:endParaRPr lang="en-US" dirty="0"/>
          </a:p>
        </p:txBody>
      </p:sp>
      <p:graphicFrame>
        <p:nvGraphicFramePr>
          <p:cNvPr id="5" name="Object 4"/>
          <p:cNvGraphicFramePr>
            <a:graphicFrameLocks noChangeAspect="1"/>
          </p:cNvGraphicFramePr>
          <p:nvPr/>
        </p:nvGraphicFramePr>
        <p:xfrm>
          <a:off x="1454150" y="1655764"/>
          <a:ext cx="1365250" cy="467670"/>
        </p:xfrm>
        <a:graphic>
          <a:graphicData uri="http://schemas.openxmlformats.org/presentationml/2006/ole">
            <mc:AlternateContent xmlns:mc="http://schemas.openxmlformats.org/markup-compatibility/2006">
              <mc:Choice xmlns:v="urn:schemas-microsoft-com:vml" Requires="v">
                <p:oleObj spid="_x0000_s33874" name="Equation" r:id="rId3" imgW="1051200" imgH="292320" progId="Equation.DSMT4">
                  <p:embed/>
                </p:oleObj>
              </mc:Choice>
              <mc:Fallback>
                <p:oleObj name="Equation" r:id="rId3" imgW="1051200" imgH="292320"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150" y="1655764"/>
                        <a:ext cx="1365250" cy="467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LIMMA-Linear Model</a:t>
            </a:r>
            <a:endParaRPr lang="en-US" dirty="0"/>
          </a:p>
        </p:txBody>
      </p:sp>
      <p:sp>
        <p:nvSpPr>
          <p:cNvPr id="4" name="Content Placeholder 3"/>
          <p:cNvSpPr>
            <a:spLocks noGrp="1"/>
          </p:cNvSpPr>
          <p:nvPr>
            <p:ph idx="1"/>
          </p:nvPr>
        </p:nvSpPr>
        <p:spPr/>
        <p:txBody>
          <a:bodyPr/>
          <a:lstStyle/>
          <a:p>
            <a:r>
              <a:rPr lang="en-US" sz="2800" dirty="0" smtClean="0"/>
              <a:t>Assume </a:t>
            </a:r>
          </a:p>
          <a:p>
            <a:endParaRPr lang="en-US" sz="2800" dirty="0" smtClean="0"/>
          </a:p>
          <a:p>
            <a:r>
              <a:rPr lang="en-US" sz="2800" dirty="0" smtClean="0"/>
              <a:t>For a simple two group (say n=3 per group) comparison, </a:t>
            </a:r>
          </a:p>
          <a:p>
            <a:pPr>
              <a:buNone/>
            </a:pPr>
            <a:endParaRPr lang="en-US" sz="2800" dirty="0" smtClean="0"/>
          </a:p>
          <a:p>
            <a:endParaRPr lang="en-US" dirty="0" smtClean="0"/>
          </a:p>
          <a:p>
            <a:r>
              <a:rPr lang="en-US" dirty="0" smtClean="0"/>
              <a:t>Assume</a:t>
            </a:r>
          </a:p>
          <a:p>
            <a:endParaRPr lang="en-US" dirty="0"/>
          </a:p>
        </p:txBody>
      </p:sp>
      <p:graphicFrame>
        <p:nvGraphicFramePr>
          <p:cNvPr id="3" name="Object 2"/>
          <p:cNvGraphicFramePr>
            <a:graphicFrameLocks noChangeAspect="1"/>
          </p:cNvGraphicFramePr>
          <p:nvPr/>
        </p:nvGraphicFramePr>
        <p:xfrm>
          <a:off x="2286000" y="1524000"/>
          <a:ext cx="3935412" cy="1243013"/>
        </p:xfrm>
        <a:graphic>
          <a:graphicData uri="http://schemas.openxmlformats.org/presentationml/2006/ole">
            <mc:AlternateContent xmlns:mc="http://schemas.openxmlformats.org/markup-compatibility/2006">
              <mc:Choice xmlns:v="urn:schemas-microsoft-com:vml" Requires="v">
                <p:oleObj spid="_x0000_s35036" name="Equation" r:id="rId3" imgW="2412495" imgH="761724" progId="Equation.DSMT4">
                  <p:embed/>
                </p:oleObj>
              </mc:Choice>
              <mc:Fallback>
                <p:oleObj name="Equation" r:id="rId3" imgW="2412495" imgH="761724" progId="Equation.DSMT4">
                  <p:embed/>
                  <p:pic>
                    <p:nvPicPr>
                      <p:cNvPr id="0"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24000"/>
                        <a:ext cx="3935412" cy="124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895600" y="3262212"/>
          <a:ext cx="2743200" cy="2071788"/>
        </p:xfrm>
        <a:graphic>
          <a:graphicData uri="http://schemas.openxmlformats.org/presentationml/2006/ole">
            <mc:AlternateContent xmlns:mc="http://schemas.openxmlformats.org/markup-compatibility/2006">
              <mc:Choice xmlns:v="urn:schemas-microsoft-com:vml" Requires="v">
                <p:oleObj spid="_x0000_s35037" name="Equation" r:id="rId5" imgW="1815572" imgH="1371324" progId="Equation.DSMT4">
                  <p:embed/>
                </p:oleObj>
              </mc:Choice>
              <mc:Fallback>
                <p:oleObj name="Equation" r:id="rId5" imgW="1815572" imgH="1371324" progId="Equation.DSMT4">
                  <p:embed/>
                  <p:pic>
                    <p:nvPicPr>
                      <p:cNvPr id="0" name="Picture 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62212"/>
                        <a:ext cx="2743200" cy="207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4"/>
          <p:cNvGraphicFramePr>
            <a:graphicFrameLocks noChangeAspect="1"/>
          </p:cNvGraphicFramePr>
          <p:nvPr/>
        </p:nvGraphicFramePr>
        <p:xfrm>
          <a:off x="914400" y="5410200"/>
          <a:ext cx="5647871" cy="838200"/>
        </p:xfrm>
        <a:graphic>
          <a:graphicData uri="http://schemas.openxmlformats.org/presentationml/2006/ole">
            <mc:AlternateContent xmlns:mc="http://schemas.openxmlformats.org/markup-compatibility/2006">
              <mc:Choice xmlns:v="urn:schemas-microsoft-com:vml" Requires="v">
                <p:oleObj spid="_x0000_s35038" name="Equation" r:id="rId7" imgW="3593664" imgH="533538" progId="Equation.DSMT4">
                  <p:embed/>
                </p:oleObj>
              </mc:Choice>
              <mc:Fallback>
                <p:oleObj name="Equation" r:id="rId7" imgW="3593664" imgH="533538" progId="Equation.DSMT4">
                  <p:embed/>
                  <p:pic>
                    <p:nvPicPr>
                      <p:cNvPr id="0" name="Picture 1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410200"/>
                        <a:ext cx="564787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LIMMA-Linear Model</a:t>
            </a:r>
            <a:endParaRPr lang="en-US" dirty="0"/>
          </a:p>
        </p:txBody>
      </p:sp>
      <p:sp>
        <p:nvSpPr>
          <p:cNvPr id="3" name="Content Placeholder 2"/>
          <p:cNvSpPr>
            <a:spLocks noGrp="1"/>
          </p:cNvSpPr>
          <p:nvPr>
            <p:ph idx="1"/>
          </p:nvPr>
        </p:nvSpPr>
        <p:spPr/>
        <p:txBody>
          <a:bodyPr/>
          <a:lstStyle/>
          <a:p>
            <a:r>
              <a:rPr lang="en-US" dirty="0" smtClean="0"/>
              <a:t>Contrast of the coefficients that are of biological interest             . For the simple two group example,             .   </a:t>
            </a:r>
          </a:p>
          <a:p>
            <a:r>
              <a:rPr lang="en-US" dirty="0" smtClean="0"/>
              <a:t>With known </a:t>
            </a:r>
            <a:r>
              <a:rPr lang="en-US" dirty="0" err="1" smtClean="0"/>
              <a:t>W</a:t>
            </a:r>
            <a:r>
              <a:rPr lang="en-US" baseline="-25000" dirty="0" err="1" smtClean="0"/>
              <a:t>g</a:t>
            </a:r>
            <a:r>
              <a:rPr lang="en-US" dirty="0" smtClean="0"/>
              <a:t>, </a:t>
            </a:r>
          </a:p>
          <a:p>
            <a:endParaRPr lang="en-US" dirty="0" smtClean="0"/>
          </a:p>
        </p:txBody>
      </p:sp>
      <p:graphicFrame>
        <p:nvGraphicFramePr>
          <p:cNvPr id="4" name="Object 3"/>
          <p:cNvGraphicFramePr>
            <a:graphicFrameLocks noChangeAspect="1"/>
          </p:cNvGraphicFramePr>
          <p:nvPr/>
        </p:nvGraphicFramePr>
        <p:xfrm>
          <a:off x="3886200" y="2209800"/>
          <a:ext cx="1155700" cy="428037"/>
        </p:xfrm>
        <a:graphic>
          <a:graphicData uri="http://schemas.openxmlformats.org/presentationml/2006/ole">
            <mc:AlternateContent xmlns:mc="http://schemas.openxmlformats.org/markup-compatibility/2006">
              <mc:Choice xmlns:v="urn:schemas-microsoft-com:vml" Requires="v">
                <p:oleObj spid="_x0000_s36203" name="Equation" r:id="rId3" imgW="685662" imgH="254092" progId="Equation.DSMT4">
                  <p:embed/>
                </p:oleObj>
              </mc:Choice>
              <mc:Fallback>
                <p:oleObj name="Equation" r:id="rId3" imgW="685662" imgH="254092"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209800"/>
                        <a:ext cx="1155700" cy="42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505200" y="2743200"/>
          <a:ext cx="1143000" cy="381000"/>
        </p:xfrm>
        <a:graphic>
          <a:graphicData uri="http://schemas.openxmlformats.org/presentationml/2006/ole">
            <mc:AlternateContent xmlns:mc="http://schemas.openxmlformats.org/markup-compatibility/2006">
              <mc:Choice xmlns:v="urn:schemas-microsoft-com:vml" Requires="v">
                <p:oleObj spid="_x0000_s36204" name="Equation" r:id="rId5" imgW="761724" imgH="254092" progId="Equation.DSMT4">
                  <p:embed/>
                </p:oleObj>
              </mc:Choice>
              <mc:Fallback>
                <p:oleObj name="Equation" r:id="rId5" imgW="761724" imgH="254092" progId="Equation.DSMT4">
                  <p:embed/>
                  <p:pic>
                    <p:nvPicPr>
                      <p:cNvPr id="0" name="Picture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743200"/>
                        <a:ext cx="1143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241800" y="2336800"/>
          <a:ext cx="914400" cy="198438"/>
        </p:xfrm>
        <a:graphic>
          <a:graphicData uri="http://schemas.openxmlformats.org/presentationml/2006/ole">
            <mc:AlternateContent xmlns:mc="http://schemas.openxmlformats.org/markup-compatibility/2006">
              <mc:Choice xmlns:v="urn:schemas-microsoft-com:vml" Requires="v">
                <p:oleObj spid="_x0000_s36205" name="Equation" r:id="rId7" imgW="435128" imgH="678968" progId="Equation.DSMT4">
                  <p:embed/>
                </p:oleObj>
              </mc:Choice>
              <mc:Fallback>
                <p:oleObj name="Equation" r:id="rId7" imgW="435128" imgH="678968" progId="Equation.DSMT4">
                  <p:embed/>
                  <p:pic>
                    <p:nvPicPr>
                      <p:cNvPr id="0" name="Picture 2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1800" y="23368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23110729"/>
              </p:ext>
            </p:extLst>
          </p:nvPr>
        </p:nvGraphicFramePr>
        <p:xfrm>
          <a:off x="3886200" y="3255963"/>
          <a:ext cx="2900363" cy="576262"/>
        </p:xfrm>
        <a:graphic>
          <a:graphicData uri="http://schemas.openxmlformats.org/presentationml/2006/ole">
            <mc:AlternateContent xmlns:mc="http://schemas.openxmlformats.org/markup-compatibility/2006">
              <mc:Choice xmlns:v="urn:schemas-microsoft-com:vml" Requires="v">
                <p:oleObj spid="_x0000_s36206" name="Equation" r:id="rId9" imgW="1727200" imgH="342900" progId="Equation.3">
                  <p:embed/>
                </p:oleObj>
              </mc:Choice>
              <mc:Fallback>
                <p:oleObj name="Equation" r:id="rId9" imgW="1727200" imgH="342900" progId="Equation.3">
                  <p:embed/>
                  <p:pic>
                    <p:nvPicPr>
                      <p:cNvPr id="0" name="Picture 277"/>
                      <p:cNvPicPr>
                        <a:picLocks noChangeAspect="1" noChangeArrowheads="1"/>
                      </p:cNvPicPr>
                      <p:nvPr/>
                    </p:nvPicPr>
                    <p:blipFill>
                      <a:blip r:embed="rId10"/>
                      <a:srcRect/>
                      <a:stretch>
                        <a:fillRect/>
                      </a:stretch>
                    </p:blipFill>
                    <p:spPr bwMode="auto">
                      <a:xfrm>
                        <a:off x="3886200" y="3255963"/>
                        <a:ext cx="2900363"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15552499"/>
              </p:ext>
            </p:extLst>
          </p:nvPr>
        </p:nvGraphicFramePr>
        <p:xfrm>
          <a:off x="914400" y="3935413"/>
          <a:ext cx="7978775" cy="2112962"/>
        </p:xfrm>
        <a:graphic>
          <a:graphicData uri="http://schemas.openxmlformats.org/presentationml/2006/ole">
            <mc:AlternateContent xmlns:mc="http://schemas.openxmlformats.org/markup-compatibility/2006">
              <mc:Choice xmlns:v="urn:schemas-microsoft-com:vml" Requires="v">
                <p:oleObj spid="_x0000_s36207" name="Equation" r:id="rId11" imgW="3644900" imgH="965200" progId="Equation.3">
                  <p:embed/>
                </p:oleObj>
              </mc:Choice>
              <mc:Fallback>
                <p:oleObj name="Equation" r:id="rId11" imgW="3644900" imgH="965200" progId="Equation.3">
                  <p:embed/>
                  <p:pic>
                    <p:nvPicPr>
                      <p:cNvPr id="0" name="Picture 278"/>
                      <p:cNvPicPr>
                        <a:picLocks noChangeAspect="1" noChangeArrowheads="1"/>
                      </p:cNvPicPr>
                      <p:nvPr/>
                    </p:nvPicPr>
                    <p:blipFill>
                      <a:blip r:embed="rId12"/>
                      <a:srcRect/>
                      <a:stretch>
                        <a:fillRect/>
                      </a:stretch>
                    </p:blipFill>
                    <p:spPr bwMode="auto">
                      <a:xfrm>
                        <a:off x="914400" y="3935413"/>
                        <a:ext cx="7978775" cy="211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LIMMA-Test of Hypothesis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22100790"/>
              </p:ext>
            </p:extLst>
          </p:nvPr>
        </p:nvGraphicFramePr>
        <p:xfrm>
          <a:off x="533400" y="1828800"/>
          <a:ext cx="8410981" cy="4191000"/>
        </p:xfrm>
        <a:graphic>
          <a:graphicData uri="http://schemas.openxmlformats.org/presentationml/2006/ole">
            <mc:AlternateContent xmlns:mc="http://schemas.openxmlformats.org/markup-compatibility/2006">
              <mc:Choice xmlns:v="urn:schemas-microsoft-com:vml" Requires="v">
                <p:oleObj spid="_x0000_s37970" name="Equation" r:id="rId3" imgW="4888375" imgH="2387141" progId="Equation.3">
                  <p:embed/>
                </p:oleObj>
              </mc:Choice>
              <mc:Fallback>
                <p:oleObj name="Equation" r:id="rId3" imgW="4888375" imgH="2387141" progId="Equation.3">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8410981" cy="4191000"/>
                      </a:xfrm>
                      <a:prstGeom prst="rect">
                        <a:avLst/>
                      </a:prstGeom>
                      <a:noFill/>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LIMMA-Hierarchical Model</a:t>
            </a:r>
            <a:endParaRPr lang="en-US" dirty="0"/>
          </a:p>
        </p:txBody>
      </p:sp>
      <p:sp>
        <p:nvSpPr>
          <p:cNvPr id="5" name="Content Placeholder 4"/>
          <p:cNvSpPr>
            <a:spLocks noGrp="1"/>
          </p:cNvSpPr>
          <p:nvPr>
            <p:ph idx="1"/>
          </p:nvPr>
        </p:nvSpPr>
        <p:spPr/>
        <p:txBody>
          <a:bodyPr/>
          <a:lstStyle/>
          <a:p>
            <a:r>
              <a:rPr lang="en-US" dirty="0" smtClean="0"/>
              <a:t>To describe how the unknown coefficients     and     vary across genes.</a:t>
            </a:r>
          </a:p>
          <a:p>
            <a:r>
              <a:rPr lang="en-US" dirty="0" smtClean="0"/>
              <a:t>Assume the proportion of genes that are differentially expressed to be                  .</a:t>
            </a:r>
          </a:p>
          <a:p>
            <a:r>
              <a:rPr lang="en-US" dirty="0" smtClean="0"/>
              <a:t>Prior for    :                .</a:t>
            </a:r>
          </a:p>
          <a:p>
            <a:r>
              <a:rPr lang="en-US" dirty="0" smtClean="0"/>
              <a:t>Prior for   :                                           . </a:t>
            </a:r>
          </a:p>
        </p:txBody>
      </p:sp>
      <p:graphicFrame>
        <p:nvGraphicFramePr>
          <p:cNvPr id="6" name="Object 5"/>
          <p:cNvGraphicFramePr>
            <a:graphicFrameLocks noChangeAspect="1"/>
          </p:cNvGraphicFramePr>
          <p:nvPr/>
        </p:nvGraphicFramePr>
        <p:xfrm>
          <a:off x="8001000" y="1748118"/>
          <a:ext cx="381000" cy="537882"/>
        </p:xfrm>
        <a:graphic>
          <a:graphicData uri="http://schemas.openxmlformats.org/presentationml/2006/ole">
            <mc:AlternateContent xmlns:mc="http://schemas.openxmlformats.org/markup-compatibility/2006">
              <mc:Choice xmlns:v="urn:schemas-microsoft-com:vml" Requires="v">
                <p:oleObj spid="_x0000_s39410" name="Equation" r:id="rId3" imgW="215801" imgH="241124" progId="Equation.DSMT4">
                  <p:embed/>
                </p:oleObj>
              </mc:Choice>
              <mc:Fallback>
                <p:oleObj name="Equation" r:id="rId3" imgW="215801" imgH="241124" progId="Equation.DSMT4">
                  <p:embed/>
                  <p:pic>
                    <p:nvPicPr>
                      <p:cNvPr id="0" name="Picture 3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748118"/>
                        <a:ext cx="381000" cy="5378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524000" y="2133600"/>
          <a:ext cx="381000" cy="476250"/>
        </p:xfrm>
        <a:graphic>
          <a:graphicData uri="http://schemas.openxmlformats.org/presentationml/2006/ole">
            <mc:AlternateContent xmlns:mc="http://schemas.openxmlformats.org/markup-compatibility/2006">
              <mc:Choice xmlns:v="urn:schemas-microsoft-com:vml" Requires="v">
                <p:oleObj spid="_x0000_s39411" name="Equation" r:id="rId5" imgW="203139" imgH="253786" progId="Equation.DSMT4">
                  <p:embed/>
                </p:oleObj>
              </mc:Choice>
              <mc:Fallback>
                <p:oleObj name="Equation" r:id="rId5" imgW="203139" imgH="253786" progId="Equation.DSMT4">
                  <p:embed/>
                  <p:pic>
                    <p:nvPicPr>
                      <p:cNvPr id="0" name="Picture 3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133600"/>
                        <a:ext cx="3810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5749636" y="3276600"/>
          <a:ext cx="1641764" cy="457200"/>
        </p:xfrm>
        <a:graphic>
          <a:graphicData uri="http://schemas.openxmlformats.org/presentationml/2006/ole">
            <mc:AlternateContent xmlns:mc="http://schemas.openxmlformats.org/markup-compatibility/2006">
              <mc:Choice xmlns:v="urn:schemas-microsoft-com:vml" Requires="v">
                <p:oleObj spid="_x0000_s39412" name="Equation" r:id="rId7" imgW="1003139" imgH="279446" progId="Equation.DSMT4">
                  <p:embed/>
                </p:oleObj>
              </mc:Choice>
              <mc:Fallback>
                <p:oleObj name="Equation" r:id="rId7" imgW="1003139" imgH="279446" progId="Equation.DSMT4">
                  <p:embed/>
                  <p:pic>
                    <p:nvPicPr>
                      <p:cNvPr id="0" name="Picture 3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9636" y="3276600"/>
                        <a:ext cx="1641764"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286000" y="3810000"/>
          <a:ext cx="381000" cy="476250"/>
        </p:xfrm>
        <a:graphic>
          <a:graphicData uri="http://schemas.openxmlformats.org/presentationml/2006/ole">
            <mc:AlternateContent xmlns:mc="http://schemas.openxmlformats.org/markup-compatibility/2006">
              <mc:Choice xmlns:v="urn:schemas-microsoft-com:vml" Requires="v">
                <p:oleObj spid="_x0000_s39413" name="Equation" r:id="rId9" imgW="203139" imgH="253786" progId="Equation.DSMT4">
                  <p:embed/>
                </p:oleObj>
              </mc:Choice>
              <mc:Fallback>
                <p:oleObj name="Equation" r:id="rId9" imgW="203139" imgH="253786" progId="Equation.DSMT4">
                  <p:embed/>
                  <p:pic>
                    <p:nvPicPr>
                      <p:cNvPr id="0" name="Picture 3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3810000"/>
                        <a:ext cx="3810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2817223" y="3733800"/>
          <a:ext cx="1373777" cy="677214"/>
        </p:xfrm>
        <a:graphic>
          <a:graphicData uri="http://schemas.openxmlformats.org/presentationml/2006/ole">
            <mc:AlternateContent xmlns:mc="http://schemas.openxmlformats.org/markup-compatibility/2006">
              <mc:Choice xmlns:v="urn:schemas-microsoft-com:vml" Requires="v">
                <p:oleObj spid="_x0000_s39414" name="Equation" r:id="rId11" imgW="901723" imgH="444247" progId="Equation.DSMT4">
                  <p:embed/>
                </p:oleObj>
              </mc:Choice>
              <mc:Fallback>
                <p:oleObj name="Equation" r:id="rId11" imgW="901723" imgH="444247" progId="Equation.DSMT4">
                  <p:embed/>
                  <p:pic>
                    <p:nvPicPr>
                      <p:cNvPr id="0" name="Picture 3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7223" y="3733800"/>
                        <a:ext cx="1373777" cy="6772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2895601" y="4495800"/>
          <a:ext cx="3733800" cy="457199"/>
        </p:xfrm>
        <a:graphic>
          <a:graphicData uri="http://schemas.openxmlformats.org/presentationml/2006/ole">
            <mc:AlternateContent xmlns:mc="http://schemas.openxmlformats.org/markup-compatibility/2006">
              <mc:Choice xmlns:v="urn:schemas-microsoft-com:vml" Requires="v">
                <p:oleObj spid="_x0000_s39415" name="Equation" r:id="rId13" imgW="1904862" imgH="279446" progId="Equation.DSMT4">
                  <p:embed/>
                </p:oleObj>
              </mc:Choice>
              <mc:Fallback>
                <p:oleObj name="Equation" r:id="rId13" imgW="1904862" imgH="279446" progId="Equation.DSMT4">
                  <p:embed/>
                  <p:pic>
                    <p:nvPicPr>
                      <p:cNvPr id="0" name="Picture 3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1" y="4495800"/>
                        <a:ext cx="3733800" cy="457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2209800" y="4419600"/>
          <a:ext cx="381000" cy="461682"/>
        </p:xfrm>
        <a:graphic>
          <a:graphicData uri="http://schemas.openxmlformats.org/presentationml/2006/ole">
            <mc:AlternateContent xmlns:mc="http://schemas.openxmlformats.org/markup-compatibility/2006">
              <mc:Choice xmlns:v="urn:schemas-microsoft-com:vml" Requires="v">
                <p:oleObj spid="_x0000_s39416" name="Equation" r:id="rId15" imgW="215801" imgH="241124" progId="Equation.DSMT4">
                  <p:embed/>
                </p:oleObj>
              </mc:Choice>
              <mc:Fallback>
                <p:oleObj name="Equation" r:id="rId15" imgW="215801" imgH="241124" progId="Equation.DSMT4">
                  <p:embed/>
                  <p:pic>
                    <p:nvPicPr>
                      <p:cNvPr id="0" name="Picture 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419600"/>
                        <a:ext cx="381000" cy="461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LIMMA-Hierarchical Model</a:t>
            </a:r>
            <a:endParaRPr lang="en-US" dirty="0"/>
          </a:p>
        </p:txBody>
      </p:sp>
      <p:sp>
        <p:nvSpPr>
          <p:cNvPr id="5" name="Content Placeholder 4"/>
          <p:cNvSpPr>
            <a:spLocks noGrp="1"/>
          </p:cNvSpPr>
          <p:nvPr>
            <p:ph idx="1"/>
          </p:nvPr>
        </p:nvSpPr>
        <p:spPr/>
        <p:txBody>
          <a:bodyPr/>
          <a:lstStyle/>
          <a:p>
            <a:r>
              <a:rPr lang="en-US" dirty="0" smtClean="0"/>
              <a:t>Under the assumed model, the posterior mean of         is </a:t>
            </a:r>
          </a:p>
          <a:p>
            <a:endParaRPr lang="en-US" dirty="0" smtClean="0"/>
          </a:p>
          <a:p>
            <a:r>
              <a:rPr lang="en-US" dirty="0" smtClean="0"/>
              <a:t>The moderated t-statistic becomes:</a:t>
            </a:r>
          </a:p>
          <a:p>
            <a:endParaRPr lang="en-US" dirty="0" smtClean="0"/>
          </a:p>
        </p:txBody>
      </p:sp>
      <p:graphicFrame>
        <p:nvGraphicFramePr>
          <p:cNvPr id="14" name="Object 13"/>
          <p:cNvGraphicFramePr>
            <a:graphicFrameLocks noChangeAspect="1"/>
          </p:cNvGraphicFramePr>
          <p:nvPr/>
        </p:nvGraphicFramePr>
        <p:xfrm>
          <a:off x="2286000" y="2209800"/>
          <a:ext cx="754380" cy="457200"/>
        </p:xfrm>
        <a:graphic>
          <a:graphicData uri="http://schemas.openxmlformats.org/presentationml/2006/ole">
            <mc:AlternateContent xmlns:mc="http://schemas.openxmlformats.org/markup-compatibility/2006">
              <mc:Choice xmlns:v="urn:schemas-microsoft-com:vml" Requires="v">
                <p:oleObj spid="_x0000_s40166" name="Equation" r:id="rId3" imgW="418893" imgH="254092" progId="Equation.DSMT4">
                  <p:embed/>
                </p:oleObj>
              </mc:Choice>
              <mc:Fallback>
                <p:oleObj name="Equation" r:id="rId3" imgW="418893" imgH="254092" progId="Equation.DSMT4">
                  <p:embed/>
                  <p:pic>
                    <p:nvPicPr>
                      <p:cNvPr id="0" name="Picture 1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209800"/>
                        <a:ext cx="75438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42597773"/>
              </p:ext>
            </p:extLst>
          </p:nvPr>
        </p:nvGraphicFramePr>
        <p:xfrm>
          <a:off x="3505200" y="2057400"/>
          <a:ext cx="3108325" cy="868363"/>
        </p:xfrm>
        <a:graphic>
          <a:graphicData uri="http://schemas.openxmlformats.org/presentationml/2006/ole">
            <mc:AlternateContent xmlns:mc="http://schemas.openxmlformats.org/markup-compatibility/2006">
              <mc:Choice xmlns:v="urn:schemas-microsoft-com:vml" Requires="v">
                <p:oleObj spid="_x0000_s40167" name="Equation" r:id="rId5" imgW="1956240" imgH="511920" progId="Equation.3">
                  <p:embed/>
                </p:oleObj>
              </mc:Choice>
              <mc:Fallback>
                <p:oleObj name="Equation" r:id="rId5" imgW="1956240" imgH="511920" progId="Equation.3">
                  <p:embed/>
                  <p:pic>
                    <p:nvPicPr>
                      <p:cNvPr id="0" name="Picture 1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057400"/>
                        <a:ext cx="310832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64003032"/>
              </p:ext>
            </p:extLst>
          </p:nvPr>
        </p:nvGraphicFramePr>
        <p:xfrm>
          <a:off x="873125" y="4079875"/>
          <a:ext cx="1784350" cy="1254125"/>
        </p:xfrm>
        <a:graphic>
          <a:graphicData uri="http://schemas.openxmlformats.org/presentationml/2006/ole">
            <mc:AlternateContent xmlns:mc="http://schemas.openxmlformats.org/markup-compatibility/2006">
              <mc:Choice xmlns:v="urn:schemas-microsoft-com:vml" Requires="v">
                <p:oleObj spid="_x0000_s40168" name="Equation" r:id="rId7" imgW="804240" imgH="557640" progId="Equation.3">
                  <p:embed/>
                </p:oleObj>
              </mc:Choice>
              <mc:Fallback>
                <p:oleObj name="Equation" r:id="rId7" imgW="804240" imgH="557640" progId="Equation.3">
                  <p:embed/>
                  <p:pic>
                    <p:nvPicPr>
                      <p:cNvPr id="0" name="Picture 1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125" y="4079875"/>
                        <a:ext cx="1784350"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LIMMA—Relation to </a:t>
            </a:r>
            <a:r>
              <a:rPr lang="en-US" dirty="0" err="1" smtClean="0"/>
              <a:t>Lönnstedt’s</a:t>
            </a:r>
            <a:r>
              <a:rPr lang="en-US" dirty="0" smtClean="0"/>
              <a:t> Model</a:t>
            </a:r>
            <a:endParaRPr lang="en-US" dirty="0"/>
          </a:p>
        </p:txBody>
      </p:sp>
      <p:sp>
        <p:nvSpPr>
          <p:cNvPr id="3" name="Content Placeholder 2"/>
          <p:cNvSpPr>
            <a:spLocks noGrp="1"/>
          </p:cNvSpPr>
          <p:nvPr>
            <p:ph idx="1"/>
          </p:nvPr>
        </p:nvSpPr>
        <p:spPr/>
        <p:txBody>
          <a:bodyPr/>
          <a:lstStyle/>
          <a:p>
            <a:r>
              <a:rPr lang="en-US" dirty="0" err="1" smtClean="0"/>
              <a:t>Lönnstedt’s</a:t>
            </a:r>
            <a:r>
              <a:rPr lang="en-US" dirty="0" smtClean="0"/>
              <a:t> method is a specific case of LIMMA. In case of replicated single sample case, re-parameter the model as the following:</a:t>
            </a:r>
          </a:p>
          <a:p>
            <a:endParaRPr lang="en-US" dirty="0"/>
          </a:p>
        </p:txBody>
      </p:sp>
      <p:graphicFrame>
        <p:nvGraphicFramePr>
          <p:cNvPr id="4" name="Object 3"/>
          <p:cNvGraphicFramePr>
            <a:graphicFrameLocks noChangeAspect="1"/>
          </p:cNvGraphicFramePr>
          <p:nvPr/>
        </p:nvGraphicFramePr>
        <p:xfrm>
          <a:off x="990600" y="4191000"/>
          <a:ext cx="7380514" cy="1143000"/>
        </p:xfrm>
        <a:graphic>
          <a:graphicData uri="http://schemas.openxmlformats.org/presentationml/2006/ole">
            <mc:AlternateContent xmlns:mc="http://schemas.openxmlformats.org/markup-compatibility/2006">
              <mc:Choice xmlns:v="urn:schemas-microsoft-com:vml" Requires="v">
                <p:oleObj spid="_x0000_s41042" name="Equation" r:id="rId3" imgW="2869419" imgH="444247" progId="Equation.DSMT4">
                  <p:embed/>
                </p:oleObj>
              </mc:Choice>
              <mc:Fallback>
                <p:oleObj name="Equation" r:id="rId3" imgW="2869419" imgH="444247"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91000"/>
                        <a:ext cx="7380514"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Testing—Basic Concepts</a:t>
            </a:r>
            <a:endParaRPr lang="en-US" dirty="0"/>
          </a:p>
        </p:txBody>
      </p:sp>
      <p:sp>
        <p:nvSpPr>
          <p:cNvPr id="3" name="Content Placeholder 2"/>
          <p:cNvSpPr>
            <a:spLocks noGrp="1"/>
          </p:cNvSpPr>
          <p:nvPr>
            <p:ph idx="1"/>
          </p:nvPr>
        </p:nvSpPr>
        <p:spPr/>
        <p:txBody>
          <a:bodyPr/>
          <a:lstStyle/>
          <a:p>
            <a:r>
              <a:rPr lang="en-US" dirty="0" smtClean="0"/>
              <a:t>In a high throughput dataset, we are testing hundreds of thousands of hypothesis. </a:t>
            </a:r>
          </a:p>
          <a:p>
            <a:r>
              <a:rPr lang="en-US" dirty="0" smtClean="0"/>
              <a:t>Single test type I error rate :</a:t>
            </a:r>
          </a:p>
          <a:p>
            <a:endParaRPr lang="en-US" dirty="0" smtClean="0"/>
          </a:p>
          <a:p>
            <a:r>
              <a:rPr lang="en-US" dirty="0" smtClean="0"/>
              <a:t>If we are testing m=10000 hypotheses at             </a:t>
            </a:r>
          </a:p>
          <a:p>
            <a:pPr>
              <a:buNone/>
            </a:pPr>
            <a:r>
              <a:rPr lang="en-US" dirty="0" smtClean="0"/>
              <a:t>    the expected false discovery= </a:t>
            </a:r>
            <a:endParaRPr lang="en-US" dirty="0"/>
          </a:p>
        </p:txBody>
      </p:sp>
      <p:graphicFrame>
        <p:nvGraphicFramePr>
          <p:cNvPr id="4" name="Object 3"/>
          <p:cNvGraphicFramePr>
            <a:graphicFrameLocks noChangeAspect="1"/>
          </p:cNvGraphicFramePr>
          <p:nvPr/>
        </p:nvGraphicFramePr>
        <p:xfrm>
          <a:off x="838200" y="3276600"/>
          <a:ext cx="4175125" cy="531812"/>
        </p:xfrm>
        <a:graphic>
          <a:graphicData uri="http://schemas.openxmlformats.org/presentationml/2006/ole">
            <mc:AlternateContent xmlns:mc="http://schemas.openxmlformats.org/markup-compatibility/2006">
              <mc:Choice xmlns:v="urn:schemas-microsoft-com:vml" Requires="v">
                <p:oleObj spid="_x0000_s42204" name="Equation" r:id="rId3" imgW="1993601" imgH="254092" progId="Equation.DSMT4">
                  <p:embed/>
                </p:oleObj>
              </mc:Choice>
              <mc:Fallback>
                <p:oleObj name="Equation" r:id="rId3" imgW="1993601" imgH="254092" progId="Equation.DSMT4">
                  <p:embed/>
                  <p:pic>
                    <p:nvPicPr>
                      <p:cNvPr id="0"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76600"/>
                        <a:ext cx="4175125"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7623175" y="3962400"/>
          <a:ext cx="1216025" cy="387350"/>
        </p:xfrm>
        <a:graphic>
          <a:graphicData uri="http://schemas.openxmlformats.org/presentationml/2006/ole">
            <mc:AlternateContent xmlns:mc="http://schemas.openxmlformats.org/markup-compatibility/2006">
              <mc:Choice xmlns:v="urn:schemas-microsoft-com:vml" Requires="v">
                <p:oleObj spid="_x0000_s42205" name="Equation" r:id="rId5" imgW="558219" imgH="177815" progId="Equation.DSMT4">
                  <p:embed/>
                </p:oleObj>
              </mc:Choice>
              <mc:Fallback>
                <p:oleObj name="Equation" r:id="rId5" imgW="558219" imgH="177815" progId="Equation.DSMT4">
                  <p:embed/>
                  <p:pic>
                    <p:nvPicPr>
                      <p:cNvPr id="0" name="Picture 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3175" y="3962400"/>
                        <a:ext cx="12160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5796643" y="4572000"/>
          <a:ext cx="3347357" cy="381000"/>
        </p:xfrm>
        <a:graphic>
          <a:graphicData uri="http://schemas.openxmlformats.org/presentationml/2006/ole">
            <mc:AlternateContent xmlns:mc="http://schemas.openxmlformats.org/markup-compatibility/2006">
              <mc:Choice xmlns:v="urn:schemas-microsoft-com:vml" Requires="v">
                <p:oleObj spid="_x0000_s42206" name="Equation" r:id="rId7" imgW="1561090" imgH="177922" progId="Equation.DSMT4">
                  <p:embed/>
                </p:oleObj>
              </mc:Choice>
              <mc:Fallback>
                <p:oleObj name="Equation" r:id="rId7" imgW="1561090" imgH="177922" progId="Equation.DSMT4">
                  <p:embed/>
                  <p:pic>
                    <p:nvPicPr>
                      <p:cNvPr id="0" name="Picture 1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643" y="4572000"/>
                        <a:ext cx="334735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457200" y="1071563"/>
            <a:ext cx="8371604" cy="5100637"/>
          </a:xfrm>
          <a:prstGeom prst="rect">
            <a:avLst/>
          </a:prstGeom>
          <a:noFill/>
          <a:ln w="9525">
            <a:noFill/>
            <a:miter lim="800000"/>
            <a:headEnd/>
            <a:tailEnd/>
          </a:ln>
        </p:spPr>
      </p:pic>
      <p:sp>
        <p:nvSpPr>
          <p:cNvPr id="6" name="TextBox 5"/>
          <p:cNvSpPr txBox="1"/>
          <p:nvPr/>
        </p:nvSpPr>
        <p:spPr>
          <a:xfrm>
            <a:off x="3352800" y="6096000"/>
            <a:ext cx="5795113" cy="369332"/>
          </a:xfrm>
          <a:prstGeom prst="rect">
            <a:avLst/>
          </a:prstGeom>
          <a:noFill/>
        </p:spPr>
        <p:txBody>
          <a:bodyPr wrap="none" rtlCol="0">
            <a:spAutoFit/>
          </a:bodyPr>
          <a:lstStyle/>
          <a:p>
            <a:r>
              <a:rPr lang="en-US" dirty="0" err="1" smtClean="0"/>
              <a:t>Schartzman</a:t>
            </a:r>
            <a:r>
              <a:rPr lang="en-US" dirty="0" smtClean="0"/>
              <a:t> ENAR high dimensional data analysis workshop </a:t>
            </a:r>
            <a:endParaRPr lang="en-US" dirty="0"/>
          </a:p>
        </p:txBody>
      </p:sp>
      <p:sp>
        <p:nvSpPr>
          <p:cNvPr id="4" name="Title 3"/>
          <p:cNvSpPr>
            <a:spLocks noGrp="1"/>
          </p:cNvSpPr>
          <p:nvPr>
            <p:ph type="title"/>
          </p:nvPr>
        </p:nvSpPr>
        <p:spPr>
          <a:xfrm>
            <a:off x="457200" y="152400"/>
            <a:ext cx="8229600" cy="1143000"/>
          </a:xfrm>
        </p:spPr>
        <p:txBody>
          <a:bodyPr>
            <a:normAutofit/>
          </a:bodyPr>
          <a:lstStyle/>
          <a:p>
            <a:r>
              <a:rPr lang="en-US" sz="4000" dirty="0" smtClean="0"/>
              <a:t>Basic Concepts</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Multiple testing</a:t>
            </a:r>
          </a:p>
          <a:p>
            <a:pPr lvl="1"/>
            <a:r>
              <a:rPr lang="en-US" dirty="0" smtClean="0"/>
              <a:t>Diagnostic tests and basic concepts</a:t>
            </a:r>
          </a:p>
          <a:p>
            <a:pPr lvl="1"/>
            <a:r>
              <a:rPr lang="en-US" dirty="0" smtClean="0"/>
              <a:t>Family wise error rate (FWER) vs. false discovery rate (FDR)</a:t>
            </a:r>
          </a:p>
          <a:p>
            <a:pPr lvl="1"/>
            <a:r>
              <a:rPr lang="en-US" dirty="0" smtClean="0"/>
              <a:t>Controlling for FWER</a:t>
            </a:r>
          </a:p>
          <a:p>
            <a:pPr lvl="2"/>
            <a:r>
              <a:rPr lang="en-US" dirty="0" smtClean="0"/>
              <a:t>Single step procedures</a:t>
            </a:r>
          </a:p>
          <a:p>
            <a:pPr lvl="2"/>
            <a:r>
              <a:rPr lang="en-US" dirty="0" smtClean="0"/>
              <a:t>Step-down procedures</a:t>
            </a:r>
          </a:p>
          <a:p>
            <a:pPr lvl="2"/>
            <a:r>
              <a:rPr lang="en-US" dirty="0" smtClean="0"/>
              <a:t>Step-up procedures</a:t>
            </a:r>
          </a:p>
          <a:p>
            <a:pPr lvl="1"/>
            <a:endParaRPr lang="en-US" dirty="0" smtClean="0"/>
          </a:p>
          <a:p>
            <a:pPr lvl="1"/>
            <a:endParaRPr lang="en-US" dirty="0" smtClean="0"/>
          </a:p>
          <a:p>
            <a:pPr lvl="2"/>
            <a:endParaRPr lang="en-US" dirty="0"/>
          </a:p>
          <a:p>
            <a:pPr lvl="2"/>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0"/>
            <a:ext cx="8734425" cy="4210050"/>
          </a:xfrm>
          <a:prstGeom prst="rect">
            <a:avLst/>
          </a:prstGeom>
          <a:noFill/>
          <a:ln w="9525">
            <a:noFill/>
            <a:miter lim="800000"/>
            <a:headEnd/>
            <a:tailEnd/>
          </a:ln>
        </p:spPr>
      </p:pic>
      <p:sp>
        <p:nvSpPr>
          <p:cNvPr id="3" name="TextBox 2"/>
          <p:cNvSpPr txBox="1"/>
          <p:nvPr/>
        </p:nvSpPr>
        <p:spPr>
          <a:xfrm>
            <a:off x="3352800" y="6260068"/>
            <a:ext cx="5795113" cy="369332"/>
          </a:xfrm>
          <a:prstGeom prst="rect">
            <a:avLst/>
          </a:prstGeom>
          <a:noFill/>
        </p:spPr>
        <p:txBody>
          <a:bodyPr wrap="none" rtlCol="0">
            <a:spAutoFit/>
          </a:bodyPr>
          <a:lstStyle/>
          <a:p>
            <a:r>
              <a:rPr lang="en-US" dirty="0" err="1" smtClean="0"/>
              <a:t>Schartzman</a:t>
            </a:r>
            <a:r>
              <a:rPr lang="en-US" dirty="0" smtClean="0"/>
              <a:t> ENAR high dimensional data analysis workshop </a:t>
            </a:r>
            <a:endParaRPr lang="en-US" dirty="0"/>
          </a:p>
        </p:txBody>
      </p:sp>
      <p:pic>
        <p:nvPicPr>
          <p:cNvPr id="44035" name="Picture 3"/>
          <p:cNvPicPr>
            <a:picLocks noChangeAspect="1" noChangeArrowheads="1"/>
          </p:cNvPicPr>
          <p:nvPr/>
        </p:nvPicPr>
        <p:blipFill>
          <a:blip r:embed="rId3" cstate="print"/>
          <a:srcRect/>
          <a:stretch>
            <a:fillRect/>
          </a:stretch>
        </p:blipFill>
        <p:spPr bwMode="auto">
          <a:xfrm>
            <a:off x="95250" y="3200400"/>
            <a:ext cx="8362950" cy="3076575"/>
          </a:xfrm>
          <a:prstGeom prst="rect">
            <a:avLst/>
          </a:prstGeom>
          <a:noFill/>
          <a:ln w="9525">
            <a:noFill/>
            <a:miter lim="800000"/>
            <a:headEnd/>
            <a:tailEnd/>
          </a:ln>
        </p:spPr>
      </p:pic>
      <p:sp>
        <p:nvSpPr>
          <p:cNvPr id="5" name="TextBox 4"/>
          <p:cNvSpPr txBox="1"/>
          <p:nvPr/>
        </p:nvSpPr>
        <p:spPr>
          <a:xfrm>
            <a:off x="4572000" y="2743200"/>
            <a:ext cx="301660" cy="369332"/>
          </a:xfrm>
          <a:prstGeom prst="rect">
            <a:avLst/>
          </a:prstGeom>
          <a:solidFill>
            <a:schemeClr val="bg1"/>
          </a:solidFill>
        </p:spPr>
        <p:txBody>
          <a:bodyPr wrap="none" rtlCol="0">
            <a:spAutoFit/>
          </a:bodyPr>
          <a:lstStyle/>
          <a:p>
            <a:r>
              <a:rPr lang="en-US" dirty="0" smtClean="0"/>
              <a:t>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vs. Estimation</a:t>
            </a:r>
            <a:endParaRPr lang="en-US" dirty="0"/>
          </a:p>
        </p:txBody>
      </p:sp>
      <p:sp>
        <p:nvSpPr>
          <p:cNvPr id="3" name="Content Placeholder 2"/>
          <p:cNvSpPr>
            <a:spLocks noGrp="1"/>
          </p:cNvSpPr>
          <p:nvPr>
            <p:ph idx="1"/>
          </p:nvPr>
        </p:nvSpPr>
        <p:spPr/>
        <p:txBody>
          <a:bodyPr>
            <a:normAutofit/>
          </a:bodyPr>
          <a:lstStyle/>
          <a:p>
            <a:r>
              <a:rPr lang="en-US" dirty="0"/>
              <a:t>Control for Type I </a:t>
            </a:r>
            <a:r>
              <a:rPr lang="en-US" dirty="0" smtClean="0"/>
              <a:t>Error</a:t>
            </a:r>
          </a:p>
          <a:p>
            <a:pPr lvl="1"/>
            <a:r>
              <a:rPr lang="en-US" dirty="0" smtClean="0"/>
              <a:t>For a fixed level of     , find a threshold of the statistics to reject the null so that the error rate is controlled at level    .</a:t>
            </a:r>
          </a:p>
          <a:p>
            <a:r>
              <a:rPr lang="en-US" dirty="0" smtClean="0"/>
              <a:t>Estimate </a:t>
            </a:r>
            <a:r>
              <a:rPr lang="en-US" dirty="0"/>
              <a:t>Error</a:t>
            </a:r>
            <a:r>
              <a:rPr lang="en-US" dirty="0" smtClean="0"/>
              <a:t>: </a:t>
            </a:r>
            <a:r>
              <a:rPr lang="en-US" dirty="0"/>
              <a:t>f</a:t>
            </a:r>
            <a:r>
              <a:rPr lang="en-US" dirty="0" smtClean="0"/>
              <a:t>or </a:t>
            </a:r>
            <a:r>
              <a:rPr lang="en-US" dirty="0"/>
              <a:t>a given </a:t>
            </a:r>
            <a:r>
              <a:rPr lang="en-US" dirty="0" smtClean="0"/>
              <a:t>threshold </a:t>
            </a:r>
            <a:r>
              <a:rPr lang="en-US" dirty="0"/>
              <a:t>of the statistics, calculate the error level for each test. </a:t>
            </a:r>
          </a:p>
          <a:p>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981908179"/>
              </p:ext>
            </p:extLst>
          </p:nvPr>
        </p:nvGraphicFramePr>
        <p:xfrm>
          <a:off x="4038600" y="2387600"/>
          <a:ext cx="304800" cy="279400"/>
        </p:xfrm>
        <a:graphic>
          <a:graphicData uri="http://schemas.openxmlformats.org/presentationml/2006/ole">
            <mc:AlternateContent xmlns:mc="http://schemas.openxmlformats.org/markup-compatibility/2006">
              <mc:Choice xmlns:v="urn:schemas-microsoft-com:vml" Requires="v">
                <p:oleObj spid="_x0000_s45210" name="Equation" r:id="rId4" imgW="152308" imgH="139616" progId="Equation.DSMT4">
                  <p:embed/>
                </p:oleObj>
              </mc:Choice>
              <mc:Fallback>
                <p:oleObj name="Equation" r:id="rId4" imgW="152308" imgH="139616" progId="Equation.DSMT4">
                  <p:embed/>
                  <p:pic>
                    <p:nvPicPr>
                      <p:cNvPr id="0" name="Picture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387600"/>
                        <a:ext cx="304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3086786"/>
              </p:ext>
            </p:extLst>
          </p:nvPr>
        </p:nvGraphicFramePr>
        <p:xfrm>
          <a:off x="3962400" y="3225800"/>
          <a:ext cx="304800" cy="279400"/>
        </p:xfrm>
        <a:graphic>
          <a:graphicData uri="http://schemas.openxmlformats.org/presentationml/2006/ole">
            <mc:AlternateContent xmlns:mc="http://schemas.openxmlformats.org/markup-compatibility/2006">
              <mc:Choice xmlns:v="urn:schemas-microsoft-com:vml" Requires="v">
                <p:oleObj spid="_x0000_s45211" name="Equation" r:id="rId6" imgW="152308" imgH="139616" progId="Equation.DSMT4">
                  <p:embed/>
                </p:oleObj>
              </mc:Choice>
              <mc:Fallback>
                <p:oleObj name="Equation" r:id="rId6" imgW="152308" imgH="139616" progId="Equation.DSMT4">
                  <p:embed/>
                  <p:pic>
                    <p:nvPicPr>
                      <p:cNvPr id="0" name="Picture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225800"/>
                        <a:ext cx="304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Control of FWER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6243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Step Procedure– </a:t>
            </a:r>
            <a:r>
              <a:rPr lang="en-US" dirty="0" err="1" smtClean="0"/>
              <a:t>Bonferroni</a:t>
            </a:r>
            <a:r>
              <a:rPr lang="en-US" dirty="0" smtClean="0"/>
              <a:t> procedure</a:t>
            </a:r>
            <a:endParaRPr lang="en-US" dirty="0"/>
          </a:p>
        </p:txBody>
      </p:sp>
      <p:sp>
        <p:nvSpPr>
          <p:cNvPr id="3" name="Content Placeholder 2"/>
          <p:cNvSpPr>
            <a:spLocks noGrp="1"/>
          </p:cNvSpPr>
          <p:nvPr>
            <p:ph idx="1"/>
          </p:nvPr>
        </p:nvSpPr>
        <p:spPr/>
        <p:txBody>
          <a:bodyPr/>
          <a:lstStyle/>
          <a:p>
            <a:r>
              <a:rPr lang="en-US" dirty="0" smtClean="0"/>
              <a:t>To control the FWER at α level, reject all the tests with p&lt;α/m.</a:t>
            </a:r>
          </a:p>
          <a:p>
            <a:r>
              <a:rPr lang="en-US" dirty="0" smtClean="0"/>
              <a:t>The adjusted p-value is given by                        .</a:t>
            </a:r>
          </a:p>
          <a:p>
            <a:r>
              <a:rPr lang="en-US" dirty="0" smtClean="0"/>
              <a:t>The </a:t>
            </a:r>
            <a:r>
              <a:rPr lang="en-US" dirty="0" err="1" smtClean="0"/>
              <a:t>Bonferroni</a:t>
            </a:r>
            <a:r>
              <a:rPr lang="en-US" dirty="0" smtClean="0"/>
              <a:t> procedure provides strong control FWER  under general dependence. </a:t>
            </a:r>
          </a:p>
          <a:p>
            <a:endParaRPr lang="en-US" dirty="0" smtClean="0"/>
          </a:p>
          <a:p>
            <a:endParaRPr lang="en-US" dirty="0" smtClean="0"/>
          </a:p>
          <a:p>
            <a:r>
              <a:rPr lang="en-US" dirty="0" smtClean="0"/>
              <a:t>Very conservative, low power.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35137561"/>
              </p:ext>
            </p:extLst>
          </p:nvPr>
        </p:nvGraphicFramePr>
        <p:xfrm>
          <a:off x="6324600" y="2743200"/>
          <a:ext cx="2189162" cy="533400"/>
        </p:xfrm>
        <a:graphic>
          <a:graphicData uri="http://schemas.openxmlformats.org/presentationml/2006/ole">
            <mc:AlternateContent xmlns:mc="http://schemas.openxmlformats.org/markup-compatibility/2006">
              <mc:Choice xmlns:v="urn:schemas-microsoft-com:vml" Requires="v">
                <p:oleObj spid="_x0000_s61588" name="Equation" r:id="rId3" imgW="978120" imgH="228240" progId="Equation.3">
                  <p:embed/>
                </p:oleObj>
              </mc:Choice>
              <mc:Fallback>
                <p:oleObj name="Equation" r:id="rId3" imgW="978120" imgH="228240" progId="Equation.3">
                  <p:embed/>
                  <p:pic>
                    <p:nvPicPr>
                      <p:cNvPr id="0"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743200"/>
                        <a:ext cx="218916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914400" y="4495800"/>
          <a:ext cx="7280910" cy="1066800"/>
        </p:xfrm>
        <a:graphic>
          <a:graphicData uri="http://schemas.openxmlformats.org/presentationml/2006/ole">
            <mc:AlternateContent xmlns:mc="http://schemas.openxmlformats.org/markup-compatibility/2006">
              <mc:Choice xmlns:v="urn:schemas-microsoft-com:vml" Requires="v">
                <p:oleObj spid="_x0000_s61589" name="Equation" r:id="rId5" imgW="3466342" imgH="507633" progId="Equation.DSMT4">
                  <p:embed/>
                </p:oleObj>
              </mc:Choice>
              <mc:Fallback>
                <p:oleObj name="Equation" r:id="rId5" imgW="3466342" imgH="507633" progId="Equation.DSMT4">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495800"/>
                        <a:ext cx="728091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17242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Step-down Procedures—Holm’s Procedure</a:t>
            </a:r>
            <a:endParaRPr lang="en-US" dirty="0"/>
          </a:p>
        </p:txBody>
      </p:sp>
      <p:sp>
        <p:nvSpPr>
          <p:cNvPr id="3" name="Content Placeholder 2"/>
          <p:cNvSpPr>
            <a:spLocks noGrp="1"/>
          </p:cNvSpPr>
          <p:nvPr>
            <p:ph idx="1"/>
          </p:nvPr>
        </p:nvSpPr>
        <p:spPr/>
        <p:txBody>
          <a:bodyPr>
            <a:normAutofit fontScale="92500"/>
          </a:bodyPr>
          <a:lstStyle/>
          <a:p>
            <a:r>
              <a:rPr lang="en-US" dirty="0" smtClean="0"/>
              <a:t>Let                          be the ordered unadjusted </a:t>
            </a:r>
            <a:r>
              <a:rPr lang="en-US" dirty="0" err="1" smtClean="0"/>
              <a:t>p</a:t>
            </a:r>
            <a:r>
              <a:rPr lang="en-US" dirty="0" smtClean="0"/>
              <a:t>-values. </a:t>
            </a:r>
          </a:p>
          <a:p>
            <a:r>
              <a:rPr lang="en-US" dirty="0" smtClean="0"/>
              <a:t>Define</a:t>
            </a:r>
          </a:p>
          <a:p>
            <a:r>
              <a:rPr lang="en-US" dirty="0" smtClean="0"/>
              <a:t>Reject hypotheses</a:t>
            </a:r>
          </a:p>
          <a:p>
            <a:r>
              <a:rPr lang="en-US" dirty="0" smtClean="0"/>
              <a:t>If no such </a:t>
            </a:r>
            <a:r>
              <a:rPr lang="en-US" dirty="0" err="1" smtClean="0"/>
              <a:t>j</a:t>
            </a:r>
            <a:r>
              <a:rPr lang="en-US" dirty="0" smtClean="0"/>
              <a:t>* exists, reject all hypotheses. </a:t>
            </a:r>
          </a:p>
          <a:p>
            <a:r>
              <a:rPr lang="en-US" dirty="0" smtClean="0"/>
              <a:t>Adjusted </a:t>
            </a:r>
            <a:r>
              <a:rPr lang="en-US" dirty="0" err="1" smtClean="0"/>
              <a:t>p</a:t>
            </a:r>
            <a:r>
              <a:rPr lang="en-US" dirty="0" smtClean="0"/>
              <a:t>-value</a:t>
            </a:r>
          </a:p>
          <a:p>
            <a:r>
              <a:rPr lang="en-US" dirty="0" smtClean="0"/>
              <a:t>Provide strong control of FWER.</a:t>
            </a:r>
          </a:p>
          <a:p>
            <a:r>
              <a:rPr lang="en-US" dirty="0" smtClean="0"/>
              <a:t>More powerful than the </a:t>
            </a:r>
            <a:r>
              <a:rPr lang="en-US" dirty="0" err="1" smtClean="0"/>
              <a:t>Bonferroni’s</a:t>
            </a:r>
            <a:r>
              <a:rPr lang="en-US" dirty="0" smtClean="0"/>
              <a:t> procedure.                              </a:t>
            </a:r>
            <a:endParaRPr lang="en-US" dirty="0"/>
          </a:p>
        </p:txBody>
      </p:sp>
      <p:graphicFrame>
        <p:nvGraphicFramePr>
          <p:cNvPr id="4" name="Object 3"/>
          <p:cNvGraphicFramePr>
            <a:graphicFrameLocks noChangeAspect="1"/>
          </p:cNvGraphicFramePr>
          <p:nvPr/>
        </p:nvGraphicFramePr>
        <p:xfrm>
          <a:off x="2066925" y="2667000"/>
          <a:ext cx="3367088" cy="457200"/>
        </p:xfrm>
        <a:graphic>
          <a:graphicData uri="http://schemas.openxmlformats.org/presentationml/2006/ole">
            <mc:AlternateContent xmlns:mc="http://schemas.openxmlformats.org/markup-compatibility/2006">
              <mc:Choice xmlns:v="urn:schemas-microsoft-com:vml" Requires="v">
                <p:oleObj spid="_x0000_s71964" name="Equation" r:id="rId4" imgW="2056987" imgH="279446" progId="Equation.DSMT4">
                  <p:embed/>
                </p:oleObj>
              </mc:Choice>
              <mc:Fallback>
                <p:oleObj name="Equation" r:id="rId4" imgW="2056987" imgH="279446" progId="Equation.DSMT4">
                  <p:embed/>
                  <p:pic>
                    <p:nvPicPr>
                      <p:cNvPr id="0" name="Picture 2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925" y="2667000"/>
                        <a:ext cx="33670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524000" y="1676400"/>
          <a:ext cx="2057400" cy="457200"/>
        </p:xfrm>
        <a:graphic>
          <a:graphicData uri="http://schemas.openxmlformats.org/presentationml/2006/ole">
            <mc:AlternateContent xmlns:mc="http://schemas.openxmlformats.org/markup-compatibility/2006">
              <mc:Choice xmlns:v="urn:schemas-microsoft-com:vml" Requires="v">
                <p:oleObj spid="_x0000_s71965" name="Equation" r:id="rId6" imgW="914400" imgH="203384" progId="Equation.DSMT4">
                  <p:embed/>
                </p:oleObj>
              </mc:Choice>
              <mc:Fallback>
                <p:oleObj name="Equation" r:id="rId6" imgW="914400" imgH="203384" progId="Equation.DSMT4">
                  <p:embed/>
                  <p:pic>
                    <p:nvPicPr>
                      <p:cNvPr id="0" name="Picture 2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676400"/>
                        <a:ext cx="2057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941233" y="3314700"/>
          <a:ext cx="2916767" cy="495300"/>
        </p:xfrm>
        <a:graphic>
          <a:graphicData uri="http://schemas.openxmlformats.org/presentationml/2006/ole">
            <mc:AlternateContent xmlns:mc="http://schemas.openxmlformats.org/markup-compatibility/2006">
              <mc:Choice xmlns:v="urn:schemas-microsoft-com:vml" Requires="v">
                <p:oleObj spid="_x0000_s71966" name="Equation" r:id="rId8" imgW="1345970" imgH="228738" progId="Equation.DSMT4">
                  <p:embed/>
                </p:oleObj>
              </mc:Choice>
              <mc:Fallback>
                <p:oleObj name="Equation" r:id="rId8" imgW="1345970" imgH="228738" progId="Equation.DSMT4">
                  <p:embed/>
                  <p:pic>
                    <p:nvPicPr>
                      <p:cNvPr id="0" name="Picture 2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1233" y="3314700"/>
                        <a:ext cx="291676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09368386"/>
              </p:ext>
            </p:extLst>
          </p:nvPr>
        </p:nvGraphicFramePr>
        <p:xfrm>
          <a:off x="3730625" y="4343400"/>
          <a:ext cx="3740150" cy="457200"/>
        </p:xfrm>
        <a:graphic>
          <a:graphicData uri="http://schemas.openxmlformats.org/presentationml/2006/ole">
            <mc:AlternateContent xmlns:mc="http://schemas.openxmlformats.org/markup-compatibility/2006">
              <mc:Choice xmlns:v="urn:schemas-microsoft-com:vml" Requires="v">
                <p:oleObj spid="_x0000_s71967" name="Equation" r:id="rId10" imgW="2276280" imgH="264960" progId="Equation.3">
                  <p:embed/>
                </p:oleObj>
              </mc:Choice>
              <mc:Fallback>
                <p:oleObj name="Equation" r:id="rId10" imgW="2276280" imgH="264960" progId="Equation.3">
                  <p:embed/>
                  <p:pic>
                    <p:nvPicPr>
                      <p:cNvPr id="0" name="Picture 2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0625" y="4343400"/>
                        <a:ext cx="37401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Step-up Procedures</a:t>
            </a:r>
            <a:endParaRPr lang="en-US" dirty="0"/>
          </a:p>
        </p:txBody>
      </p:sp>
      <p:sp>
        <p:nvSpPr>
          <p:cNvPr id="3" name="Content Placeholder 2"/>
          <p:cNvSpPr>
            <a:spLocks noGrp="1"/>
          </p:cNvSpPr>
          <p:nvPr>
            <p:ph idx="1"/>
          </p:nvPr>
        </p:nvSpPr>
        <p:spPr/>
        <p:txBody>
          <a:bodyPr/>
          <a:lstStyle/>
          <a:p>
            <a:r>
              <a:rPr lang="en-US" dirty="0" smtClean="0"/>
              <a:t>Begin with the least significant </a:t>
            </a:r>
            <a:r>
              <a:rPr lang="en-US" i="1" dirty="0" err="1" smtClean="0"/>
              <a:t>p</a:t>
            </a:r>
            <a:r>
              <a:rPr lang="en-US" dirty="0" smtClean="0"/>
              <a:t>-value, </a:t>
            </a:r>
            <a:r>
              <a:rPr lang="en-US" i="1" dirty="0" smtClean="0"/>
              <a:t>p</a:t>
            </a:r>
            <a:r>
              <a:rPr lang="en-US" i="1" baseline="-25000" dirty="0" smtClean="0"/>
              <a:t>m</a:t>
            </a:r>
            <a:r>
              <a:rPr lang="en-US" dirty="0" smtClean="0"/>
              <a:t>.</a:t>
            </a:r>
          </a:p>
          <a:p>
            <a:r>
              <a:rPr lang="en-US" dirty="0" smtClean="0"/>
              <a:t>Based on </a:t>
            </a:r>
            <a:r>
              <a:rPr lang="en-US" dirty="0" err="1" smtClean="0"/>
              <a:t>Simes</a:t>
            </a:r>
            <a:r>
              <a:rPr lang="en-US" dirty="0" smtClean="0"/>
              <a:t> inequality: </a:t>
            </a:r>
          </a:p>
          <a:p>
            <a:endParaRPr lang="en-US" dirty="0" smtClean="0"/>
          </a:p>
        </p:txBody>
      </p:sp>
      <p:graphicFrame>
        <p:nvGraphicFramePr>
          <p:cNvPr id="4" name="Object 3"/>
          <p:cNvGraphicFramePr>
            <a:graphicFrameLocks noChangeAspect="1"/>
          </p:cNvGraphicFramePr>
          <p:nvPr/>
        </p:nvGraphicFramePr>
        <p:xfrm>
          <a:off x="152401" y="3276600"/>
          <a:ext cx="8991600" cy="2235246"/>
        </p:xfrm>
        <a:graphic>
          <a:graphicData uri="http://schemas.openxmlformats.org/presentationml/2006/ole">
            <mc:AlternateContent xmlns:mc="http://schemas.openxmlformats.org/markup-compatibility/2006">
              <mc:Choice xmlns:v="urn:schemas-microsoft-com:vml" Requires="v">
                <p:oleObj spid="_x0000_s76879" name="Equation" r:id="rId3" imgW="4545544" imgH="1129910" progId="Equation.DSMT4">
                  <p:embed/>
                </p:oleObj>
              </mc:Choice>
              <mc:Fallback>
                <p:oleObj name="Equation" r:id="rId3" imgW="4545544" imgH="1129910" progId="Equation.DSMT4">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3276600"/>
                        <a:ext cx="8991600" cy="2235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Hochberg Step-up Procedure</a:t>
            </a:r>
            <a:endParaRPr lang="en-US" dirty="0"/>
          </a:p>
        </p:txBody>
      </p:sp>
      <p:sp>
        <p:nvSpPr>
          <p:cNvPr id="3" name="Content Placeholder 2"/>
          <p:cNvSpPr>
            <a:spLocks noGrp="1"/>
          </p:cNvSpPr>
          <p:nvPr>
            <p:ph idx="1"/>
          </p:nvPr>
        </p:nvSpPr>
        <p:spPr/>
        <p:txBody>
          <a:bodyPr/>
          <a:lstStyle/>
          <a:p>
            <a:r>
              <a:rPr lang="en-US" dirty="0" smtClean="0"/>
              <a:t>Step-up analog of the Holm’s step-down procedure.</a:t>
            </a:r>
          </a:p>
          <a:p>
            <a:r>
              <a:rPr lang="en-US" dirty="0" smtClean="0"/>
              <a:t>                                    , reject hypothesis </a:t>
            </a:r>
            <a:r>
              <a:rPr lang="en-US" i="1" dirty="0" err="1" smtClean="0"/>
              <a:t>H</a:t>
            </a:r>
            <a:r>
              <a:rPr lang="en-US" i="1" baseline="-25000" dirty="0" err="1" smtClean="0"/>
              <a:t>j</a:t>
            </a:r>
            <a:r>
              <a:rPr lang="en-US" i="1" baseline="-25000" dirty="0" smtClean="0"/>
              <a:t> </a:t>
            </a:r>
            <a:r>
              <a:rPr lang="en-US" baseline="-25000" dirty="0" smtClean="0"/>
              <a:t>,</a:t>
            </a:r>
            <a:r>
              <a:rPr lang="en-US" dirty="0" smtClean="0"/>
              <a:t> for </a:t>
            </a:r>
            <a:r>
              <a:rPr lang="en-US" i="1" dirty="0" err="1" smtClean="0"/>
              <a:t>j</a:t>
            </a:r>
            <a:r>
              <a:rPr lang="en-US" i="1" dirty="0" smtClean="0"/>
              <a:t>=1,…,</a:t>
            </a:r>
            <a:r>
              <a:rPr lang="en-US" i="1" dirty="0" err="1" smtClean="0"/>
              <a:t>j</a:t>
            </a:r>
            <a:r>
              <a:rPr lang="en-US" i="1" baseline="30000" dirty="0" smtClean="0"/>
              <a:t>*.</a:t>
            </a:r>
          </a:p>
          <a:p>
            <a:r>
              <a:rPr lang="en-US" dirty="0" smtClean="0"/>
              <a:t>Adjusted </a:t>
            </a:r>
            <a:r>
              <a:rPr lang="en-US" i="1" dirty="0" err="1" smtClean="0"/>
              <a:t>p</a:t>
            </a:r>
            <a:r>
              <a:rPr lang="en-US" dirty="0" smtClean="0"/>
              <a:t>-value: </a:t>
            </a:r>
          </a:p>
          <a:p>
            <a:pPr>
              <a:buNone/>
            </a:pPr>
            <a:r>
              <a:rPr lang="en-US" dirty="0" smtClean="0"/>
              <a:t>                                               .</a:t>
            </a:r>
            <a:endParaRPr lang="en-US" dirty="0"/>
          </a:p>
        </p:txBody>
      </p:sp>
      <p:graphicFrame>
        <p:nvGraphicFramePr>
          <p:cNvPr id="4" name="Object 3"/>
          <p:cNvGraphicFramePr>
            <a:graphicFrameLocks noChangeAspect="1"/>
          </p:cNvGraphicFramePr>
          <p:nvPr/>
        </p:nvGraphicFramePr>
        <p:xfrm>
          <a:off x="762000" y="2743200"/>
          <a:ext cx="3505200" cy="473094"/>
        </p:xfrm>
        <a:graphic>
          <a:graphicData uri="http://schemas.openxmlformats.org/presentationml/2006/ole">
            <mc:AlternateContent xmlns:mc="http://schemas.openxmlformats.org/markup-compatibility/2006">
              <mc:Choice xmlns:v="urn:schemas-microsoft-com:vml" Requires="v">
                <p:oleObj spid="_x0000_s77970" name="Equation" r:id="rId3" imgW="2069664" imgH="279446" progId="Equation.DSMT4">
                  <p:embed/>
                </p:oleObj>
              </mc:Choice>
              <mc:Fallback>
                <p:oleObj name="Equation" r:id="rId3" imgW="2069664" imgH="279446" progId="Equation.DSMT4">
                  <p:embed/>
                  <p:pic>
                    <p:nvPicPr>
                      <p:cNvPr id="0" name="Picture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43200"/>
                        <a:ext cx="3505200" cy="473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974725" y="4495800"/>
          <a:ext cx="3584575" cy="533400"/>
        </p:xfrm>
        <a:graphic>
          <a:graphicData uri="http://schemas.openxmlformats.org/presentationml/2006/ole">
            <mc:AlternateContent xmlns:mc="http://schemas.openxmlformats.org/markup-compatibility/2006">
              <mc:Choice xmlns:v="urn:schemas-microsoft-com:vml" Requires="v">
                <p:oleObj spid="_x0000_s77971" name="Equation" r:id="rId5" imgW="2121120" imgH="301680" progId="Equation.DSMT4">
                  <p:embed/>
                </p:oleObj>
              </mc:Choice>
              <mc:Fallback>
                <p:oleObj name="Equation" r:id="rId5" imgW="2121120" imgH="301680" progId="Equation.DSMT4">
                  <p:embed/>
                  <p:pic>
                    <p:nvPicPr>
                      <p:cNvPr id="0" name="Picture 1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725" y="4495800"/>
                        <a:ext cx="35845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Controlling of FDR</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dirty="0" err="1" smtClean="0"/>
              <a:t>Benjamini</a:t>
            </a:r>
            <a:r>
              <a:rPr lang="en-US" dirty="0" smtClean="0"/>
              <a:t> and Hochberg’s (BH) Step-up Procedure</a:t>
            </a:r>
            <a:endParaRPr lang="en-US" dirty="0"/>
          </a:p>
        </p:txBody>
      </p:sp>
      <p:graphicFrame>
        <p:nvGraphicFramePr>
          <p:cNvPr id="16" name="Object 15"/>
          <p:cNvGraphicFramePr>
            <a:graphicFrameLocks noChangeAspect="1"/>
          </p:cNvGraphicFramePr>
          <p:nvPr/>
        </p:nvGraphicFramePr>
        <p:xfrm>
          <a:off x="838200" y="2057400"/>
          <a:ext cx="7410450" cy="3484562"/>
        </p:xfrm>
        <a:graphic>
          <a:graphicData uri="http://schemas.openxmlformats.org/presentationml/2006/ole">
            <mc:AlternateContent xmlns:mc="http://schemas.openxmlformats.org/markup-compatibility/2006">
              <mc:Choice xmlns:v="urn:schemas-microsoft-com:vml" Requires="v">
                <p:oleObj spid="_x0000_s79951" name="Equation" r:id="rId3" imgW="2962080" imgH="1380240" progId="Equation.DSMT4">
                  <p:embed/>
                </p:oleObj>
              </mc:Choice>
              <mc:Fallback>
                <p:oleObj name="Equation" r:id="rId3" imgW="2962080" imgH="1380240" progId="Equation.DSMT4">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7410450" cy="348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152400" y="609600"/>
            <a:ext cx="8673181" cy="5486400"/>
          </a:xfrm>
          <a:prstGeom prst="rect">
            <a:avLst/>
          </a:prstGeom>
        </p:spPr>
      </p:pic>
      <p:sp>
        <p:nvSpPr>
          <p:cNvPr id="5" name="TextBox 4"/>
          <p:cNvSpPr txBox="1"/>
          <p:nvPr/>
        </p:nvSpPr>
        <p:spPr>
          <a:xfrm>
            <a:off x="3352800" y="6260068"/>
            <a:ext cx="5795113" cy="369332"/>
          </a:xfrm>
          <a:prstGeom prst="rect">
            <a:avLst/>
          </a:prstGeom>
          <a:noFill/>
        </p:spPr>
        <p:txBody>
          <a:bodyPr wrap="none" rtlCol="0">
            <a:spAutoFit/>
          </a:bodyPr>
          <a:lstStyle/>
          <a:p>
            <a:r>
              <a:rPr lang="en-US" dirty="0" err="1" smtClean="0"/>
              <a:t>Schartzman</a:t>
            </a:r>
            <a:r>
              <a:rPr lang="en-US" dirty="0" smtClean="0"/>
              <a:t> ENAR high dimensional data analysis workshop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Multiple testing (continued)</a:t>
            </a:r>
          </a:p>
          <a:p>
            <a:pPr lvl="1"/>
            <a:r>
              <a:rPr lang="en-US" dirty="0" smtClean="0"/>
              <a:t>Controlling for FDR</a:t>
            </a:r>
          </a:p>
          <a:p>
            <a:pPr lvl="2"/>
            <a:r>
              <a:rPr lang="en-US" dirty="0" smtClean="0"/>
              <a:t>Different types of FDR</a:t>
            </a:r>
          </a:p>
          <a:p>
            <a:pPr lvl="2"/>
            <a:r>
              <a:rPr lang="en-US" dirty="0" err="1" smtClean="0"/>
              <a:t>Benjamini</a:t>
            </a:r>
            <a:r>
              <a:rPr lang="en-US" dirty="0" smtClean="0"/>
              <a:t> &amp; Hochberg (BH) procedure</a:t>
            </a:r>
          </a:p>
          <a:p>
            <a:pPr lvl="2"/>
            <a:r>
              <a:rPr lang="en-US" dirty="0" err="1" smtClean="0"/>
              <a:t>Benjamini</a:t>
            </a:r>
            <a:r>
              <a:rPr lang="en-US" dirty="0" smtClean="0"/>
              <a:t> &amp; </a:t>
            </a:r>
            <a:r>
              <a:rPr lang="en-US" dirty="0" err="1" smtClean="0"/>
              <a:t>Yekutieli</a:t>
            </a:r>
            <a:r>
              <a:rPr lang="en-US" dirty="0" smtClean="0"/>
              <a:t> (BY) procedure</a:t>
            </a:r>
          </a:p>
          <a:p>
            <a:pPr lvl="1"/>
            <a:r>
              <a:rPr lang="en-US" dirty="0" smtClean="0"/>
              <a:t>Estimation of FDR</a:t>
            </a:r>
          </a:p>
          <a:p>
            <a:pPr lvl="1"/>
            <a:r>
              <a:rPr lang="en-US" dirty="0" smtClean="0"/>
              <a:t>Empirical </a:t>
            </a:r>
            <a:r>
              <a:rPr lang="en-US" dirty="0" err="1" smtClean="0"/>
              <a:t>Bayes</a:t>
            </a:r>
            <a:r>
              <a:rPr lang="en-US" dirty="0" smtClean="0"/>
              <a:t> </a:t>
            </a:r>
            <a:r>
              <a:rPr lang="en-US" dirty="0" err="1" smtClean="0"/>
              <a:t>q</a:t>
            </a:r>
            <a:r>
              <a:rPr lang="en-US" dirty="0" smtClean="0"/>
              <a:t>-Value-Based Procedures</a:t>
            </a:r>
          </a:p>
          <a:p>
            <a:pPr lvl="1"/>
            <a:r>
              <a:rPr lang="en-US" dirty="0" smtClean="0"/>
              <a:t>Empirical null</a:t>
            </a:r>
          </a:p>
          <a:p>
            <a:pPr lvl="1"/>
            <a:r>
              <a:rPr lang="en-US" dirty="0" smtClean="0"/>
              <a:t>R-packages for FDR controls</a:t>
            </a:r>
          </a:p>
          <a:p>
            <a:pPr lvl="2"/>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dirty="0" err="1" smtClean="0"/>
              <a:t>Benjamini</a:t>
            </a:r>
            <a:r>
              <a:rPr lang="en-US" dirty="0" smtClean="0"/>
              <a:t> and Hochberg’s (BH) Step-up Procedure</a:t>
            </a:r>
            <a:endParaRPr lang="en-US" dirty="0"/>
          </a:p>
        </p:txBody>
      </p:sp>
      <p:sp>
        <p:nvSpPr>
          <p:cNvPr id="15" name="Content Placeholder 14"/>
          <p:cNvSpPr>
            <a:spLocks noGrp="1"/>
          </p:cNvSpPr>
          <p:nvPr>
            <p:ph idx="1"/>
          </p:nvPr>
        </p:nvSpPr>
        <p:spPr/>
        <p:txBody>
          <a:bodyPr>
            <a:normAutofit lnSpcReduction="10000"/>
          </a:bodyPr>
          <a:lstStyle/>
          <a:p>
            <a:r>
              <a:rPr lang="en-US" dirty="0" smtClean="0"/>
              <a:t>Conservative, as it satisfies </a:t>
            </a:r>
          </a:p>
          <a:p>
            <a:pPr>
              <a:buNone/>
            </a:pPr>
            <a:endParaRPr lang="en-US" dirty="0" smtClean="0"/>
          </a:p>
          <a:p>
            <a:r>
              <a:rPr lang="en-US" dirty="0" err="1" smtClean="0"/>
              <a:t>Benjamini</a:t>
            </a:r>
            <a:r>
              <a:rPr lang="en-US" dirty="0" smtClean="0"/>
              <a:t> and Hochberg (1995) proves that this procedure provides strong control of the FDR for independent test statistics.—see word document for proof.</a:t>
            </a:r>
          </a:p>
          <a:p>
            <a:r>
              <a:rPr lang="en-US" dirty="0" err="1" smtClean="0"/>
              <a:t>Benjamini</a:t>
            </a:r>
            <a:r>
              <a:rPr lang="en-US" dirty="0" smtClean="0"/>
              <a:t> and </a:t>
            </a:r>
            <a:r>
              <a:rPr lang="en-US" dirty="0" err="1" smtClean="0"/>
              <a:t>Yekutieli</a:t>
            </a:r>
            <a:r>
              <a:rPr lang="en-US" dirty="0" smtClean="0"/>
              <a:t> (2001) proves that BH also works under positive regression dependence.  </a:t>
            </a:r>
          </a:p>
          <a:p>
            <a:endParaRPr lang="en-US" dirty="0"/>
          </a:p>
        </p:txBody>
      </p:sp>
      <p:graphicFrame>
        <p:nvGraphicFramePr>
          <p:cNvPr id="17" name="Object 16"/>
          <p:cNvGraphicFramePr>
            <a:graphicFrameLocks noChangeAspect="1"/>
          </p:cNvGraphicFramePr>
          <p:nvPr/>
        </p:nvGraphicFramePr>
        <p:xfrm>
          <a:off x="838200" y="2286000"/>
          <a:ext cx="7772400" cy="457200"/>
        </p:xfrm>
        <a:graphic>
          <a:graphicData uri="http://schemas.openxmlformats.org/presentationml/2006/ole">
            <mc:AlternateContent xmlns:mc="http://schemas.openxmlformats.org/markup-compatibility/2006">
              <mc:Choice xmlns:v="urn:schemas-microsoft-com:vml" Requires="v">
                <p:oleObj spid="_x0000_s168016" name="Equation" r:id="rId4" imgW="3453665" imgH="203384" progId="Equation.DSMT4">
                  <p:embed/>
                </p:oleObj>
              </mc:Choice>
              <mc:Fallback>
                <p:oleObj name="Equation" r:id="rId4" imgW="3453665" imgH="203384" progId="Equation.DSMT4">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86000"/>
                        <a:ext cx="7772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Benjamini</a:t>
            </a:r>
            <a:r>
              <a:rPr lang="en-US" dirty="0" smtClean="0"/>
              <a:t> and </a:t>
            </a:r>
            <a:r>
              <a:rPr lang="en-US" dirty="0" err="1" smtClean="0"/>
              <a:t>Yekutieli</a:t>
            </a:r>
            <a:r>
              <a:rPr lang="en-US" dirty="0" smtClean="0"/>
              <a:t> Procedure</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Benjamini</a:t>
            </a:r>
            <a:r>
              <a:rPr lang="en-US" dirty="0" smtClean="0"/>
              <a:t> and </a:t>
            </a:r>
            <a:r>
              <a:rPr lang="en-US" dirty="0" err="1" smtClean="0"/>
              <a:t>Yekutieli</a:t>
            </a:r>
            <a:r>
              <a:rPr lang="en-US" dirty="0" smtClean="0"/>
              <a:t> (2001) proposed a simple conservative modification of BH procedure to control FDR under general dependence. </a:t>
            </a:r>
          </a:p>
          <a:p>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dirty="0" smtClean="0"/>
          </a:p>
          <a:p>
            <a:r>
              <a:rPr lang="en-US" dirty="0" smtClean="0"/>
              <a:t>It is more conservative than BH. </a:t>
            </a:r>
          </a:p>
          <a:p>
            <a:endParaRPr lang="en-US" dirty="0" smtClean="0"/>
          </a:p>
        </p:txBody>
      </p:sp>
      <p:graphicFrame>
        <p:nvGraphicFramePr>
          <p:cNvPr id="82947" name="Object 3"/>
          <p:cNvGraphicFramePr>
            <a:graphicFrameLocks noChangeAspect="1"/>
          </p:cNvGraphicFramePr>
          <p:nvPr/>
        </p:nvGraphicFramePr>
        <p:xfrm>
          <a:off x="1177925" y="2744788"/>
          <a:ext cx="5832475" cy="2752327"/>
        </p:xfrm>
        <a:graphic>
          <a:graphicData uri="http://schemas.openxmlformats.org/presentationml/2006/ole">
            <mc:AlternateContent xmlns:mc="http://schemas.openxmlformats.org/markup-compatibility/2006">
              <mc:Choice xmlns:v="urn:schemas-microsoft-com:vml" Requires="v">
                <p:oleObj spid="_x0000_s83024" name="Equation" r:id="rId3" imgW="2717295" imgH="1282585" progId="Equation.DSMT4">
                  <p:embed/>
                </p:oleObj>
              </mc:Choice>
              <mc:Fallback>
                <p:oleObj name="Equation" r:id="rId3" imgW="2717295" imgH="1282585" progId="Equation.DSMT4">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925" y="2744788"/>
                        <a:ext cx="5832475" cy="2752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990600" y="380999"/>
            <a:ext cx="6324600" cy="5713061"/>
          </a:xfrm>
          <a:prstGeom prst="rect">
            <a:avLst/>
          </a:prstGeom>
        </p:spPr>
      </p:pic>
      <p:sp>
        <p:nvSpPr>
          <p:cNvPr id="5" name="TextBox 4"/>
          <p:cNvSpPr txBox="1"/>
          <p:nvPr/>
        </p:nvSpPr>
        <p:spPr>
          <a:xfrm>
            <a:off x="3352800" y="6260068"/>
            <a:ext cx="5795113" cy="369332"/>
          </a:xfrm>
          <a:prstGeom prst="rect">
            <a:avLst/>
          </a:prstGeom>
          <a:noFill/>
        </p:spPr>
        <p:txBody>
          <a:bodyPr wrap="none" rtlCol="0">
            <a:spAutoFit/>
          </a:bodyPr>
          <a:lstStyle/>
          <a:p>
            <a:r>
              <a:rPr lang="en-US" dirty="0" err="1" smtClean="0"/>
              <a:t>Schartzman</a:t>
            </a:r>
            <a:r>
              <a:rPr lang="en-US" dirty="0" smtClean="0"/>
              <a:t> ENAR high dimensional data analysis workshop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FDR Estimation</a:t>
            </a:r>
            <a:endParaRPr lang="en-US" dirty="0"/>
          </a:p>
        </p:txBody>
      </p:sp>
      <p:sp>
        <p:nvSpPr>
          <p:cNvPr id="5" name="Content Placeholder 4"/>
          <p:cNvSpPr>
            <a:spLocks noGrp="1"/>
          </p:cNvSpPr>
          <p:nvPr>
            <p:ph idx="1"/>
          </p:nvPr>
        </p:nvSpPr>
        <p:spPr/>
        <p:txBody>
          <a:bodyPr/>
          <a:lstStyle/>
          <a:p>
            <a:r>
              <a:rPr lang="en-US" dirty="0" smtClean="0"/>
              <a:t>For a fixed threshold, </a:t>
            </a:r>
            <a:r>
              <a:rPr lang="en-US" dirty="0" err="1" smtClean="0"/>
              <a:t>t</a:t>
            </a:r>
            <a:r>
              <a:rPr lang="en-US" dirty="0" smtClean="0"/>
              <a:t> for the </a:t>
            </a:r>
            <a:r>
              <a:rPr lang="en-US" dirty="0" err="1" smtClean="0"/>
              <a:t>p</a:t>
            </a:r>
            <a:r>
              <a:rPr lang="en-US" dirty="0" smtClean="0"/>
              <a:t>-value, estimate the FDR.</a:t>
            </a:r>
          </a:p>
          <a:p>
            <a:r>
              <a:rPr lang="en-US" dirty="0" err="1" smtClean="0"/>
              <a:t>FP(t</a:t>
            </a:r>
            <a:r>
              <a:rPr lang="en-US" dirty="0" smtClean="0"/>
              <a:t>): number of false positives.</a:t>
            </a:r>
          </a:p>
          <a:p>
            <a:r>
              <a:rPr lang="en-US" dirty="0" err="1" smtClean="0"/>
              <a:t>R(t</a:t>
            </a:r>
            <a:r>
              <a:rPr lang="en-US" dirty="0" smtClean="0"/>
              <a:t>): number of rejected null hypotheses.</a:t>
            </a:r>
          </a:p>
          <a:p>
            <a:r>
              <a:rPr lang="en-US" dirty="0" smtClean="0"/>
              <a:t>p</a:t>
            </a:r>
            <a:r>
              <a:rPr lang="en-US" baseline="-25000" dirty="0" smtClean="0"/>
              <a:t>0</a:t>
            </a:r>
            <a:r>
              <a:rPr lang="en-US" dirty="0" smtClean="0"/>
              <a:t>: proportion of true null.</a:t>
            </a:r>
          </a:p>
          <a:p>
            <a:endParaRPr lang="en-US" dirty="0"/>
          </a:p>
        </p:txBody>
      </p:sp>
      <p:graphicFrame>
        <p:nvGraphicFramePr>
          <p:cNvPr id="6" name="Object 5"/>
          <p:cNvGraphicFramePr>
            <a:graphicFrameLocks noChangeAspect="1"/>
          </p:cNvGraphicFramePr>
          <p:nvPr/>
        </p:nvGraphicFramePr>
        <p:xfrm>
          <a:off x="1143000" y="4724400"/>
          <a:ext cx="5507038" cy="1266825"/>
        </p:xfrm>
        <a:graphic>
          <a:graphicData uri="http://schemas.openxmlformats.org/presentationml/2006/ole">
            <mc:AlternateContent xmlns:mc="http://schemas.openxmlformats.org/markup-compatibility/2006">
              <mc:Choice xmlns:v="urn:schemas-microsoft-com:vml" Requires="v">
                <p:oleObj spid="_x0000_s86095" name="Equation" r:id="rId3" imgW="2628556" imgH="647631" progId="Equation.DSMT4">
                  <p:embed/>
                </p:oleObj>
              </mc:Choice>
              <mc:Fallback>
                <p:oleObj name="Equation" r:id="rId3" imgW="2628556" imgH="647631" progId="Equation.DSMT4">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724400"/>
                        <a:ext cx="5507038"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352800" y="6488668"/>
            <a:ext cx="5795113" cy="369332"/>
          </a:xfrm>
          <a:prstGeom prst="rect">
            <a:avLst/>
          </a:prstGeom>
          <a:noFill/>
        </p:spPr>
        <p:txBody>
          <a:bodyPr wrap="none" rtlCol="0">
            <a:spAutoFit/>
          </a:bodyPr>
          <a:lstStyle/>
          <a:p>
            <a:r>
              <a:rPr lang="en-US" dirty="0" err="1" smtClean="0"/>
              <a:t>Schartzman</a:t>
            </a:r>
            <a:r>
              <a:rPr lang="en-US" dirty="0" smtClean="0"/>
              <a:t> ENAR high dimensional data analysis workshop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 Estimation</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Storey et al. (2003)</a:t>
            </a:r>
          </a:p>
          <a:p>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23575006"/>
              </p:ext>
            </p:extLst>
          </p:nvPr>
        </p:nvGraphicFramePr>
        <p:xfrm>
          <a:off x="482600" y="1038225"/>
          <a:ext cx="8140700" cy="4173538"/>
        </p:xfrm>
        <a:graphic>
          <a:graphicData uri="http://schemas.openxmlformats.org/presentationml/2006/ole">
            <mc:AlternateContent xmlns:mc="http://schemas.openxmlformats.org/markup-compatibility/2006">
              <mc:Choice xmlns:v="urn:schemas-microsoft-com:vml" Requires="v">
                <p:oleObj spid="_x0000_s120912" name="Equation" r:id="rId4" imgW="3949700" imgH="2019300" progId="Equation.3">
                  <p:embed/>
                </p:oleObj>
              </mc:Choice>
              <mc:Fallback>
                <p:oleObj name="Equation" r:id="rId4" imgW="3949700" imgH="2019300" progId="Equation.3">
                  <p:embed/>
                  <p:pic>
                    <p:nvPicPr>
                      <p:cNvPr id="0" name="Picture 60"/>
                      <p:cNvPicPr>
                        <a:picLocks noChangeAspect="1" noChangeArrowheads="1"/>
                      </p:cNvPicPr>
                      <p:nvPr/>
                    </p:nvPicPr>
                    <p:blipFill>
                      <a:blip r:embed="rId5"/>
                      <a:srcRect/>
                      <a:stretch>
                        <a:fillRect/>
                      </a:stretch>
                    </p:blipFill>
                    <p:spPr bwMode="auto">
                      <a:xfrm>
                        <a:off x="482600" y="1038225"/>
                        <a:ext cx="8140700" cy="417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a:t>
            </a:r>
            <a:r>
              <a:rPr lang="en-US" i="1" dirty="0" smtClean="0"/>
              <a:t>p</a:t>
            </a:r>
            <a:r>
              <a:rPr lang="en-US" sz="4000" i="1" baseline="-25000" dirty="0" smtClean="0"/>
              <a:t>0</a:t>
            </a:r>
            <a:endParaRPr lang="en-US" dirty="0"/>
          </a:p>
        </p:txBody>
      </p:sp>
      <p:sp>
        <p:nvSpPr>
          <p:cNvPr id="3" name="Content Placeholder 2"/>
          <p:cNvSpPr>
            <a:spLocks noGrp="1"/>
          </p:cNvSpPr>
          <p:nvPr>
            <p:ph idx="1"/>
          </p:nvPr>
        </p:nvSpPr>
        <p:spPr/>
        <p:txBody>
          <a:bodyPr>
            <a:normAutofit/>
          </a:bodyPr>
          <a:lstStyle/>
          <a:p>
            <a:r>
              <a:rPr lang="en-US" sz="2800" dirty="0" smtClean="0"/>
              <a:t>Set </a:t>
            </a:r>
            <a:r>
              <a:rPr lang="en-US" sz="2800" i="1" dirty="0" smtClean="0"/>
              <a:t>p</a:t>
            </a:r>
            <a:r>
              <a:rPr lang="en-US" sz="2800" i="1" baseline="-25000" dirty="0" smtClean="0"/>
              <a:t>0</a:t>
            </a:r>
            <a:r>
              <a:rPr lang="en-US" sz="2800" dirty="0" smtClean="0"/>
              <a:t>=1 to get a conservative estimate of FDR. This will lead to a procedure equivalent to BH procedure.</a:t>
            </a:r>
          </a:p>
          <a:p>
            <a:endParaRPr lang="en-US" sz="2800" dirty="0" smtClean="0"/>
          </a:p>
          <a:p>
            <a:r>
              <a:rPr lang="en-US" sz="2800" dirty="0" smtClean="0"/>
              <a:t>Estimate  </a:t>
            </a:r>
            <a:r>
              <a:rPr lang="en-US" sz="2800" i="1" dirty="0" smtClean="0"/>
              <a:t>p</a:t>
            </a:r>
            <a:r>
              <a:rPr lang="en-US" sz="2800" i="1" baseline="-25000" dirty="0" smtClean="0"/>
              <a:t>0 </a:t>
            </a:r>
            <a:r>
              <a:rPr lang="en-US" sz="2800" i="1" dirty="0" smtClean="0"/>
              <a:t> </a:t>
            </a:r>
            <a:r>
              <a:rPr lang="en-US" sz="2800" dirty="0" smtClean="0"/>
              <a:t>using the largest p-values that are most likely come from the null (Storey 2002). Under the assumption of </a:t>
            </a:r>
            <a:r>
              <a:rPr lang="en-US" sz="2800" dirty="0" smtClean="0">
                <a:solidFill>
                  <a:srgbClr val="FF0000"/>
                </a:solidFill>
              </a:rPr>
              <a:t>independence</a:t>
            </a:r>
            <a:r>
              <a:rPr lang="en-US" sz="2800" dirty="0" smtClean="0"/>
              <a:t>, these distribution are uniformly distributed. Hence, the estimate of </a:t>
            </a:r>
            <a:r>
              <a:rPr lang="en-US" sz="2800" i="1" dirty="0" smtClean="0"/>
              <a:t>p</a:t>
            </a:r>
            <a:r>
              <a:rPr lang="en-US" sz="2800" i="1" baseline="-25000" dirty="0" smtClean="0"/>
              <a:t>0 </a:t>
            </a:r>
            <a:r>
              <a:rPr lang="en-US" sz="2800" dirty="0" smtClean="0"/>
              <a:t>is </a:t>
            </a:r>
          </a:p>
          <a:p>
            <a:endParaRPr lang="en-US" sz="2800" dirty="0" smtClean="0"/>
          </a:p>
          <a:p>
            <a:pPr>
              <a:buNone/>
            </a:pPr>
            <a:r>
              <a:rPr lang="en-US" dirty="0" smtClean="0"/>
              <a:t>                                     for a well chosen </a:t>
            </a:r>
            <a:r>
              <a:rPr lang="el-GR" dirty="0" smtClean="0"/>
              <a:t>λ</a:t>
            </a:r>
            <a:r>
              <a:rPr lang="en-US" dirty="0" smtClean="0"/>
              <a:t>.</a:t>
            </a:r>
          </a:p>
          <a:p>
            <a:pPr lvl="1"/>
            <a:endParaRPr lang="en-US" dirty="0" smtClean="0"/>
          </a:p>
          <a:p>
            <a:pPr lvl="1"/>
            <a:endParaRPr lang="en-US" dirty="0"/>
          </a:p>
        </p:txBody>
      </p:sp>
      <p:graphicFrame>
        <p:nvGraphicFramePr>
          <p:cNvPr id="5" name="Object 4"/>
          <p:cNvGraphicFramePr>
            <a:graphicFrameLocks noChangeAspect="1"/>
          </p:cNvGraphicFramePr>
          <p:nvPr/>
        </p:nvGraphicFramePr>
        <p:xfrm>
          <a:off x="1066799" y="4876800"/>
          <a:ext cx="2739081" cy="1066800"/>
        </p:xfrm>
        <a:graphic>
          <a:graphicData uri="http://schemas.openxmlformats.org/presentationml/2006/ole">
            <mc:AlternateContent xmlns:mc="http://schemas.openxmlformats.org/markup-compatibility/2006">
              <mc:Choice xmlns:v="urn:schemas-microsoft-com:vml" Requires="v">
                <p:oleObj spid="_x0000_s121936" name="Equation" r:id="rId3" imgW="1206523" imgH="469601" progId="Equation.DSMT4">
                  <p:embed/>
                </p:oleObj>
              </mc:Choice>
              <mc:Fallback>
                <p:oleObj name="Equation" r:id="rId3" imgW="1206523" imgH="469601" progId="Equation.DSMT4">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4876800"/>
                        <a:ext cx="2739081"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5" name="Picture 3"/>
          <p:cNvPicPr>
            <a:picLocks noChangeAspect="1" noChangeArrowheads="1"/>
          </p:cNvPicPr>
          <p:nvPr/>
        </p:nvPicPr>
        <p:blipFill>
          <a:blip r:embed="rId3" cstate="print"/>
          <a:srcRect/>
          <a:stretch>
            <a:fillRect/>
          </a:stretch>
        </p:blipFill>
        <p:spPr bwMode="auto">
          <a:xfrm>
            <a:off x="890588" y="0"/>
            <a:ext cx="6400800" cy="6391275"/>
          </a:xfrm>
          <a:prstGeom prst="rect">
            <a:avLst/>
          </a:prstGeom>
          <a:noFill/>
          <a:ln w="9525">
            <a:noFill/>
            <a:miter lim="800000"/>
            <a:headEnd/>
            <a:tailEnd/>
          </a:ln>
          <a:effectLst/>
        </p:spPr>
      </p:pic>
      <p:cxnSp>
        <p:nvCxnSpPr>
          <p:cNvPr id="6" name="Straight Connector 5"/>
          <p:cNvCxnSpPr/>
          <p:nvPr/>
        </p:nvCxnSpPr>
        <p:spPr>
          <a:xfrm rot="5400000" flipH="1" flipV="1">
            <a:off x="2819400" y="48006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24200" y="5334000"/>
            <a:ext cx="292068" cy="369332"/>
          </a:xfrm>
          <a:prstGeom prst="rect">
            <a:avLst/>
          </a:prstGeom>
          <a:noFill/>
        </p:spPr>
        <p:txBody>
          <a:bodyPr wrap="none" rtlCol="0">
            <a:spAutoFit/>
          </a:bodyPr>
          <a:lstStyle/>
          <a:p>
            <a:r>
              <a:rPr lang="el-GR" dirty="0" smtClean="0">
                <a:solidFill>
                  <a:srgbClr val="FF0000"/>
                </a:solidFill>
              </a:rPr>
              <a:t>λ</a:t>
            </a:r>
            <a:endParaRPr lang="en-US" dirty="0">
              <a:solidFill>
                <a:srgbClr val="FF0000"/>
              </a:solidFill>
            </a:endParaRPr>
          </a:p>
        </p:txBody>
      </p:sp>
      <p:sp>
        <p:nvSpPr>
          <p:cNvPr id="15" name="TextBox 14"/>
          <p:cNvSpPr txBox="1"/>
          <p:nvPr/>
        </p:nvSpPr>
        <p:spPr>
          <a:xfrm>
            <a:off x="2438400" y="990600"/>
            <a:ext cx="6348681" cy="2585323"/>
          </a:xfrm>
          <a:prstGeom prst="rect">
            <a:avLst/>
          </a:prstGeom>
          <a:noFill/>
        </p:spPr>
        <p:txBody>
          <a:bodyPr wrap="square" rtlCol="0">
            <a:spAutoFit/>
          </a:bodyPr>
          <a:lstStyle/>
          <a:p>
            <a:r>
              <a:rPr lang="en-US" dirty="0" smtClean="0"/>
              <a:t>P-values generated from a melanoma brain met data comparing brain met to primary tumor.</a:t>
            </a:r>
          </a:p>
          <a:p>
            <a:r>
              <a:rPr lang="en-US" dirty="0" smtClean="0"/>
              <a:t>After filtering out probes with poor quality, we have a total of m=15776 probes.</a:t>
            </a:r>
          </a:p>
          <a:p>
            <a:r>
              <a:rPr lang="en-US" dirty="0" smtClean="0"/>
              <a:t>T-test was applied to the log transformed intensity data.</a:t>
            </a:r>
          </a:p>
          <a:p>
            <a:r>
              <a:rPr lang="en-US" dirty="0" smtClean="0"/>
              <a:t>Here we assume the p-values &gt;</a:t>
            </a:r>
            <a:r>
              <a:rPr lang="el-GR" dirty="0" smtClean="0"/>
              <a:t>λ</a:t>
            </a:r>
            <a:r>
              <a:rPr lang="en-US" dirty="0" smtClean="0"/>
              <a:t> are from the null, and uniformly distributed. Hence, if </a:t>
            </a:r>
            <a:r>
              <a:rPr lang="en-US" i="1" dirty="0" smtClean="0"/>
              <a:t>p</a:t>
            </a:r>
            <a:r>
              <a:rPr lang="en-US" i="1" baseline="-25000" dirty="0" smtClean="0"/>
              <a:t>0</a:t>
            </a:r>
            <a:r>
              <a:rPr lang="en-US" dirty="0" smtClean="0"/>
              <a:t>=1, then the expected number of p-values in the gray area is (1-</a:t>
            </a:r>
            <a:r>
              <a:rPr lang="el-GR" dirty="0" smtClean="0"/>
              <a:t>λ</a:t>
            </a:r>
            <a:r>
              <a:rPr lang="en-US" dirty="0" smtClean="0"/>
              <a:t>)m. Thus the estimate of the </a:t>
            </a:r>
            <a:r>
              <a:rPr lang="en-US" i="1" dirty="0" smtClean="0"/>
              <a:t>p</a:t>
            </a:r>
            <a:r>
              <a:rPr lang="en-US" i="1" baseline="-25000" dirty="0" smtClean="0"/>
              <a:t>0 </a:t>
            </a:r>
            <a:r>
              <a:rPr lang="en-US" dirty="0" smtClean="0"/>
              <a:t>is given by (observed number of p-values in this area / (1-</a:t>
            </a:r>
            <a:r>
              <a:rPr lang="el-GR" dirty="0" smtClean="0"/>
              <a:t>λ</a:t>
            </a:r>
            <a:r>
              <a:rPr lang="en-US" dirty="0" smtClean="0"/>
              <a:t>)m).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a:t>
            </a:r>
            <a:r>
              <a:rPr lang="el-GR" dirty="0" smtClean="0"/>
              <a:t>λ</a:t>
            </a:r>
            <a:endParaRPr lang="en-US" dirty="0"/>
          </a:p>
        </p:txBody>
      </p:sp>
      <p:sp>
        <p:nvSpPr>
          <p:cNvPr id="3" name="Content Placeholder 2"/>
          <p:cNvSpPr>
            <a:spLocks noGrp="1"/>
          </p:cNvSpPr>
          <p:nvPr>
            <p:ph idx="1"/>
          </p:nvPr>
        </p:nvSpPr>
        <p:spPr/>
        <p:txBody>
          <a:bodyPr>
            <a:normAutofit lnSpcReduction="10000"/>
          </a:bodyPr>
          <a:lstStyle/>
          <a:p>
            <a:r>
              <a:rPr lang="en-US" dirty="0" smtClean="0"/>
              <a:t>Large </a:t>
            </a:r>
            <a:r>
              <a:rPr lang="el-GR" dirty="0" smtClean="0"/>
              <a:t>λ</a:t>
            </a:r>
            <a:r>
              <a:rPr lang="en-US" dirty="0" smtClean="0"/>
              <a:t>, more likely the p-values are from null hypothesis, but have less data point to estimate the uniform density.</a:t>
            </a:r>
          </a:p>
          <a:p>
            <a:r>
              <a:rPr lang="en-US" dirty="0" smtClean="0"/>
              <a:t>Small </a:t>
            </a:r>
            <a:r>
              <a:rPr lang="el-GR" dirty="0" smtClean="0"/>
              <a:t>λ</a:t>
            </a:r>
            <a:r>
              <a:rPr lang="en-US" dirty="0" smtClean="0"/>
              <a:t>, more data points are used, however, may have “contaminations” from non-null hypothesis. </a:t>
            </a:r>
          </a:p>
          <a:p>
            <a:r>
              <a:rPr lang="en-US" dirty="0" smtClean="0"/>
              <a:t>Storey 2002 used a bootstrap method to pick </a:t>
            </a:r>
            <a:r>
              <a:rPr lang="el-GR" dirty="0" smtClean="0"/>
              <a:t>λ</a:t>
            </a:r>
            <a:r>
              <a:rPr lang="en-US" dirty="0" smtClean="0"/>
              <a:t> that minimize the mean-square error of the estimate of FDR (or </a:t>
            </a:r>
            <a:r>
              <a:rPr lang="en-US" dirty="0" err="1" smtClean="0"/>
              <a:t>pFDR</a:t>
            </a:r>
            <a:r>
              <a:rPr lang="en-US" dirty="0" smtClean="0"/>
              <a:t>). </a:t>
            </a: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a:t>
            </a:r>
            <a:endParaRPr lang="en-US" dirty="0"/>
          </a:p>
        </p:txBody>
      </p:sp>
      <p:pic>
        <p:nvPicPr>
          <p:cNvPr id="4" name="Picture 6"/>
          <p:cNvPicPr>
            <a:picLocks noGrp="1" noChangeAspect="1" noChangeArrowheads="1"/>
          </p:cNvPicPr>
          <p:nvPr>
            <p:ph idx="1"/>
          </p:nvPr>
        </p:nvPicPr>
        <p:blipFill>
          <a:blip r:embed="rId2" cstate="print"/>
          <a:srcRect/>
          <a:stretch>
            <a:fillRect/>
          </a:stretch>
        </p:blipFill>
        <p:spPr bwMode="auto">
          <a:xfrm>
            <a:off x="2319023" y="1705467"/>
            <a:ext cx="4505954" cy="43154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FDR for a Selected </a:t>
            </a:r>
            <a:r>
              <a:rPr lang="el-GR" dirty="0" smtClean="0"/>
              <a:t>Δ</a:t>
            </a:r>
            <a:r>
              <a:rPr lang="en-US" dirty="0" smtClean="0"/>
              <a:t> in SAM </a:t>
            </a:r>
            <a:endParaRPr lang="en-US" dirty="0"/>
          </a:p>
        </p:txBody>
      </p:sp>
      <p:sp>
        <p:nvSpPr>
          <p:cNvPr id="3" name="Content Placeholder 2"/>
          <p:cNvSpPr>
            <a:spLocks noGrp="1"/>
          </p:cNvSpPr>
          <p:nvPr>
            <p:ph idx="1"/>
          </p:nvPr>
        </p:nvSpPr>
        <p:spPr/>
        <p:txBody>
          <a:bodyPr/>
          <a:lstStyle/>
          <a:p>
            <a:r>
              <a:rPr lang="en-US" dirty="0" smtClean="0"/>
              <a:t>For a fixed </a:t>
            </a:r>
            <a:r>
              <a:rPr lang="el-GR" dirty="0" smtClean="0"/>
              <a:t>Δ</a:t>
            </a:r>
            <a:r>
              <a:rPr lang="en-US" dirty="0" smtClean="0"/>
              <a:t>, calculate the number of genes with                 for each permutation. These are the estimated number of false positives under the null. </a:t>
            </a:r>
          </a:p>
          <a:p>
            <a:r>
              <a:rPr lang="en-US" dirty="0" smtClean="0"/>
              <a:t>Multiply the median of the estimated number of false positives by </a:t>
            </a:r>
            <a:r>
              <a:rPr lang="en-US" i="1" dirty="0" smtClean="0"/>
              <a:t>p</a:t>
            </a:r>
            <a:r>
              <a:rPr lang="en-US" i="1" baseline="-25000" dirty="0" smtClean="0"/>
              <a:t>0. </a:t>
            </a:r>
            <a:r>
              <a:rPr lang="en-US" i="1" dirty="0" smtClean="0"/>
              <a:t> </a:t>
            </a:r>
          </a:p>
          <a:p>
            <a:r>
              <a:rPr lang="en-US" dirty="0" smtClean="0"/>
              <a:t>FDR=(median of the number of false discoveries x</a:t>
            </a:r>
            <a:r>
              <a:rPr lang="en-US" i="1" dirty="0" smtClean="0"/>
              <a:t> p</a:t>
            </a:r>
            <a:r>
              <a:rPr lang="en-US" i="1" baseline="-25000" dirty="0" smtClean="0"/>
              <a:t>0</a:t>
            </a:r>
            <a:r>
              <a:rPr lang="en-US" dirty="0" smtClean="0"/>
              <a:t>)/m. </a:t>
            </a:r>
          </a:p>
          <a:p>
            <a:endParaRPr lang="en-US" i="1" baseline="-25000" dirty="0" smtClean="0"/>
          </a:p>
        </p:txBody>
      </p:sp>
      <p:graphicFrame>
        <p:nvGraphicFramePr>
          <p:cNvPr id="5" name="Object 4"/>
          <p:cNvGraphicFramePr>
            <a:graphicFrameLocks noChangeAspect="1"/>
          </p:cNvGraphicFramePr>
          <p:nvPr/>
        </p:nvGraphicFramePr>
        <p:xfrm>
          <a:off x="1600200" y="2186940"/>
          <a:ext cx="1600200" cy="480060"/>
        </p:xfrm>
        <a:graphic>
          <a:graphicData uri="http://schemas.openxmlformats.org/presentationml/2006/ole">
            <mc:AlternateContent xmlns:mc="http://schemas.openxmlformats.org/markup-compatibility/2006">
              <mc:Choice xmlns:v="urn:schemas-microsoft-com:vml" Requires="v">
                <p:oleObj spid="_x0000_s122960" name="Equation" r:id="rId3" imgW="888510" imgH="266608" progId="Equation.DSMT4">
                  <p:embed/>
                </p:oleObj>
              </mc:Choice>
              <mc:Fallback>
                <p:oleObj name="Equation" r:id="rId3" imgW="888510" imgH="266608" progId="Equation.DSMT4">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86940"/>
                        <a:ext cx="1600200" cy="480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Gene Analysis</a:t>
            </a:r>
            <a:endParaRPr lang="en-US" dirty="0"/>
          </a:p>
        </p:txBody>
      </p:sp>
      <p:sp>
        <p:nvSpPr>
          <p:cNvPr id="3" name="Content Placeholder 2"/>
          <p:cNvSpPr>
            <a:spLocks noGrp="1"/>
          </p:cNvSpPr>
          <p:nvPr>
            <p:ph idx="1"/>
          </p:nvPr>
        </p:nvSpPr>
        <p:spPr/>
        <p:txBody>
          <a:bodyPr/>
          <a:lstStyle/>
          <a:p>
            <a:r>
              <a:rPr lang="en-US" dirty="0" smtClean="0"/>
              <a:t>Examples</a:t>
            </a:r>
          </a:p>
          <a:p>
            <a:pPr lvl="1"/>
            <a:r>
              <a:rPr lang="en-US" dirty="0" smtClean="0"/>
              <a:t>Cancer vs. control.</a:t>
            </a:r>
          </a:p>
          <a:p>
            <a:pPr lvl="1"/>
            <a:r>
              <a:rPr lang="en-US" dirty="0" smtClean="0"/>
              <a:t>Primary disease vs. metastatic disease.</a:t>
            </a:r>
          </a:p>
          <a:p>
            <a:pPr lvl="1"/>
            <a:r>
              <a:rPr lang="en-US" dirty="0" smtClean="0"/>
              <a:t>Treatment A vs. Treatment B.</a:t>
            </a:r>
          </a:p>
          <a:p>
            <a:pPr lvl="1"/>
            <a:r>
              <a:rPr lang="en-US" dirty="0" smtClean="0"/>
              <a:t>Etc…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of Q-values</a:t>
            </a:r>
            <a:endParaRPr lang="en-US" dirty="0"/>
          </a:p>
        </p:txBody>
      </p:sp>
      <p:sp>
        <p:nvSpPr>
          <p:cNvPr id="3" name="Content Placeholder 2"/>
          <p:cNvSpPr>
            <a:spLocks noGrp="1"/>
          </p:cNvSpPr>
          <p:nvPr>
            <p:ph idx="1"/>
          </p:nvPr>
        </p:nvSpPr>
        <p:spPr/>
        <p:txBody>
          <a:bodyPr>
            <a:normAutofit/>
          </a:bodyPr>
          <a:lstStyle/>
          <a:p>
            <a:r>
              <a:rPr lang="en-US" dirty="0" smtClean="0"/>
              <a:t>Similar in spirit to the p-values. The smaller the q-values, the stronger the evidence against the null. </a:t>
            </a:r>
          </a:p>
          <a:p>
            <a:pPr marL="0" indent="0">
              <a:buNone/>
            </a:pPr>
            <a:endParaRPr lang="en-US" dirty="0" smtClean="0"/>
          </a:p>
          <a:p>
            <a:r>
              <a:rPr lang="en-US" dirty="0" smtClean="0"/>
              <a:t>FDR-controlling empirical </a:t>
            </a:r>
            <a:r>
              <a:rPr lang="en-US" dirty="0" err="1" smtClean="0"/>
              <a:t>Bayes</a:t>
            </a:r>
            <a:r>
              <a:rPr lang="en-US" dirty="0" smtClean="0"/>
              <a:t> q-value-based procedure: to control </a:t>
            </a:r>
            <a:r>
              <a:rPr lang="en-US" dirty="0" err="1" smtClean="0"/>
              <a:t>pFDR</a:t>
            </a:r>
            <a:r>
              <a:rPr lang="en-US" dirty="0" smtClean="0"/>
              <a:t> at level </a:t>
            </a:r>
            <a:r>
              <a:rPr lang="el-GR" dirty="0" smtClean="0"/>
              <a:t>α</a:t>
            </a:r>
            <a:r>
              <a:rPr lang="en-US" dirty="0" smtClean="0"/>
              <a:t>, reject any hypothesis with q-value&lt;</a:t>
            </a:r>
            <a:r>
              <a:rPr lang="el-GR" dirty="0" smtClean="0"/>
              <a:t>α</a:t>
            </a:r>
            <a:r>
              <a:rPr lang="en-US" dirty="0" smtClean="0"/>
              <a:t>. The adjusted p-value is simply the q-value.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Null</a:t>
            </a:r>
            <a:r>
              <a:rPr lang="en-US" dirty="0"/>
              <a:t> </a:t>
            </a:r>
            <a:r>
              <a:rPr lang="en-US" dirty="0" smtClean="0"/>
              <a:t>(</a:t>
            </a:r>
            <a:r>
              <a:rPr lang="en-US" dirty="0" err="1" smtClean="0"/>
              <a:t>Efron</a:t>
            </a:r>
            <a:r>
              <a:rPr lang="en-US" dirty="0" smtClean="0"/>
              <a:t> 2004)</a:t>
            </a:r>
            <a:endParaRPr lang="en-US" dirty="0"/>
          </a:p>
        </p:txBody>
      </p:sp>
      <p:sp>
        <p:nvSpPr>
          <p:cNvPr id="3" name="Content Placeholder 2"/>
          <p:cNvSpPr>
            <a:spLocks noGrp="1"/>
          </p:cNvSpPr>
          <p:nvPr>
            <p:ph idx="1"/>
          </p:nvPr>
        </p:nvSpPr>
        <p:spPr/>
        <p:txBody>
          <a:bodyPr/>
          <a:lstStyle/>
          <a:p>
            <a:r>
              <a:rPr lang="en-US" dirty="0" smtClean="0"/>
              <a:t>Assume the following mixture model for the statistics of the hypotheses:</a:t>
            </a:r>
          </a:p>
          <a:p>
            <a:endParaRPr lang="en-US" dirty="0" smtClean="0"/>
          </a:p>
          <a:p>
            <a:r>
              <a:rPr lang="en-US" dirty="0" smtClean="0"/>
              <a:t>The problem is the choice of        .</a:t>
            </a:r>
          </a:p>
          <a:p>
            <a:pPr lvl="1"/>
            <a:r>
              <a:rPr lang="en-US" dirty="0" smtClean="0"/>
              <a:t>Theoretical null </a:t>
            </a:r>
          </a:p>
          <a:p>
            <a:pPr lvl="1"/>
            <a:r>
              <a:rPr lang="en-US" dirty="0" smtClean="0"/>
              <a:t>Empirical null</a:t>
            </a:r>
          </a:p>
        </p:txBody>
      </p:sp>
      <p:graphicFrame>
        <p:nvGraphicFramePr>
          <p:cNvPr id="4" name="Object 3"/>
          <p:cNvGraphicFramePr>
            <a:graphicFrameLocks noChangeAspect="1"/>
          </p:cNvGraphicFramePr>
          <p:nvPr>
            <p:extLst>
              <p:ext uri="{D42A27DB-BD31-4B8C-83A1-F6EECF244321}">
                <p14:modId xmlns:p14="http://schemas.microsoft.com/office/powerpoint/2010/main" val="4131184375"/>
              </p:ext>
            </p:extLst>
          </p:nvPr>
        </p:nvGraphicFramePr>
        <p:xfrm>
          <a:off x="860425" y="2743200"/>
          <a:ext cx="3711575" cy="457200"/>
        </p:xfrm>
        <a:graphic>
          <a:graphicData uri="http://schemas.openxmlformats.org/presentationml/2006/ole">
            <mc:AlternateContent xmlns:mc="http://schemas.openxmlformats.org/markup-compatibility/2006">
              <mc:Choice xmlns:v="urn:schemas-microsoft-com:vml" Requires="v">
                <p:oleObj spid="_x0000_s174190" name="Equation" r:id="rId3" imgW="1737000" imgH="200880" progId="Equation.3">
                  <p:embed/>
                </p:oleObj>
              </mc:Choice>
              <mc:Fallback>
                <p:oleObj name="Equation" r:id="rId3" imgW="1737000" imgH="200880" progId="Equation.3">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2743200"/>
                        <a:ext cx="37115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88891558"/>
              </p:ext>
            </p:extLst>
          </p:nvPr>
        </p:nvGraphicFramePr>
        <p:xfrm>
          <a:off x="5714999" y="3362207"/>
          <a:ext cx="609601" cy="447793"/>
        </p:xfrm>
        <a:graphic>
          <a:graphicData uri="http://schemas.openxmlformats.org/presentationml/2006/ole">
            <mc:AlternateContent xmlns:mc="http://schemas.openxmlformats.org/markup-compatibility/2006">
              <mc:Choice xmlns:v="urn:schemas-microsoft-com:vml" Requires="v">
                <p:oleObj spid="_x0000_s174191" name="Equation" r:id="rId5" imgW="329040" imgH="200880" progId="Equation.3">
                  <p:embed/>
                </p:oleObj>
              </mc:Choice>
              <mc:Fallback>
                <p:oleObj name="Equation" r:id="rId5" imgW="329040" imgH="200880" progId="Equation.3">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4999" y="3362207"/>
                        <a:ext cx="609601" cy="447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0544739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Breast Cancer Example </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Compare expression profile of 3,226 genes between 7 patients with BRCA1 mutant and 8 patients with BRCA 2 mutant.</a:t>
            </a:r>
          </a:p>
          <a:p>
            <a:r>
              <a:rPr lang="en-US" dirty="0" smtClean="0"/>
              <a:t>Two sample </a:t>
            </a:r>
            <a:r>
              <a:rPr lang="en-US" i="1" dirty="0" smtClean="0"/>
              <a:t>t-</a:t>
            </a:r>
            <a:r>
              <a:rPr lang="en-US" dirty="0" smtClean="0"/>
              <a:t>statistic </a:t>
            </a:r>
            <a:r>
              <a:rPr lang="en-US" i="1" dirty="0" err="1" smtClean="0"/>
              <a:t>y</a:t>
            </a:r>
            <a:r>
              <a:rPr lang="en-US" baseline="-25000" dirty="0" err="1" smtClean="0"/>
              <a:t>i</a:t>
            </a:r>
            <a:r>
              <a:rPr lang="en-US" dirty="0" smtClean="0"/>
              <a:t> was used.</a:t>
            </a:r>
          </a:p>
          <a:p>
            <a:r>
              <a:rPr lang="en-US" dirty="0" smtClean="0"/>
              <a:t>The statistic </a:t>
            </a:r>
            <a:r>
              <a:rPr lang="en-US" i="1" dirty="0" err="1"/>
              <a:t>y</a:t>
            </a:r>
            <a:r>
              <a:rPr lang="en-US" baseline="-25000" dirty="0" err="1"/>
              <a:t>i</a:t>
            </a:r>
            <a:r>
              <a:rPr lang="en-US" dirty="0"/>
              <a:t> </a:t>
            </a:r>
            <a:r>
              <a:rPr lang="en-US" dirty="0" smtClean="0"/>
              <a:t>is converted to z-values:</a:t>
            </a:r>
          </a:p>
          <a:p>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5400248"/>
              </p:ext>
            </p:extLst>
          </p:nvPr>
        </p:nvGraphicFramePr>
        <p:xfrm>
          <a:off x="609600" y="4191000"/>
          <a:ext cx="7216776" cy="914400"/>
        </p:xfrm>
        <a:graphic>
          <a:graphicData uri="http://schemas.openxmlformats.org/presentationml/2006/ole">
            <mc:AlternateContent xmlns:mc="http://schemas.openxmlformats.org/markup-compatibility/2006">
              <mc:Choice xmlns:v="urn:schemas-microsoft-com:vml" Requires="v">
                <p:oleObj spid="_x0000_s175160" name="Equation" r:id="rId3" imgW="3693600" imgH="466200" progId="Equation.3">
                  <p:embed/>
                </p:oleObj>
              </mc:Choice>
              <mc:Fallback>
                <p:oleObj name="Equation" r:id="rId3" imgW="3693600" imgH="466200" progId="Equation.3">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91000"/>
                        <a:ext cx="7216776"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229600" cy="1143000"/>
          </a:xfrm>
        </p:spPr>
        <p:txBody>
          <a:bodyPr/>
          <a:lstStyle/>
          <a:p>
            <a:r>
              <a:rPr lang="en-US" dirty="0" smtClean="0"/>
              <a:t>Distribution of the z-values</a:t>
            </a:r>
            <a:endParaRPr lang="en-US" dirty="0"/>
          </a:p>
        </p:txBody>
      </p:sp>
      <p:pic>
        <p:nvPicPr>
          <p:cNvPr id="4" name="Picture 3"/>
          <p:cNvPicPr>
            <a:picLocks noChangeAspect="1"/>
          </p:cNvPicPr>
          <p:nvPr/>
        </p:nvPicPr>
        <p:blipFill>
          <a:blip r:embed="rId3" cstate="print"/>
          <a:stretch>
            <a:fillRect/>
          </a:stretch>
        </p:blipFill>
        <p:spPr>
          <a:xfrm>
            <a:off x="685800" y="1490990"/>
            <a:ext cx="8001000" cy="4833610"/>
          </a:xfrm>
          <a:prstGeom prst="rect">
            <a:avLst/>
          </a:prstGeom>
        </p:spPr>
      </p:pic>
      <p:sp>
        <p:nvSpPr>
          <p:cNvPr id="5" name="TextBox 4"/>
          <p:cNvSpPr txBox="1"/>
          <p:nvPr/>
        </p:nvSpPr>
        <p:spPr>
          <a:xfrm>
            <a:off x="6553200" y="6400800"/>
            <a:ext cx="1211464" cy="369332"/>
          </a:xfrm>
          <a:prstGeom prst="rect">
            <a:avLst/>
          </a:prstGeom>
          <a:noFill/>
        </p:spPr>
        <p:txBody>
          <a:bodyPr wrap="none" rtlCol="0">
            <a:spAutoFit/>
          </a:bodyPr>
          <a:lstStyle/>
          <a:p>
            <a:r>
              <a:rPr lang="en-US" dirty="0" err="1" smtClean="0"/>
              <a:t>Efron</a:t>
            </a:r>
            <a:r>
              <a:rPr lang="en-US" dirty="0" smtClean="0"/>
              <a:t> 2004</a:t>
            </a:r>
            <a:endParaRPr lang="en-US" dirty="0"/>
          </a:p>
        </p:txBody>
      </p:sp>
      <p:sp>
        <p:nvSpPr>
          <p:cNvPr id="6" name="TextBox 5"/>
          <p:cNvSpPr txBox="1"/>
          <p:nvPr/>
        </p:nvSpPr>
        <p:spPr>
          <a:xfrm>
            <a:off x="6048" y="762000"/>
            <a:ext cx="4478172" cy="1200329"/>
          </a:xfrm>
          <a:prstGeom prst="rect">
            <a:avLst/>
          </a:prstGeom>
          <a:noFill/>
        </p:spPr>
        <p:txBody>
          <a:bodyPr wrap="none" rtlCol="0">
            <a:spAutoFit/>
          </a:bodyPr>
          <a:lstStyle/>
          <a:p>
            <a:r>
              <a:rPr lang="en-US" dirty="0" smtClean="0"/>
              <a:t>Theoretical Null: N(0,1) </a:t>
            </a:r>
          </a:p>
          <a:p>
            <a:r>
              <a:rPr lang="en-US" dirty="0"/>
              <a:t>	 </a:t>
            </a:r>
            <a:r>
              <a:rPr lang="en-US" dirty="0" smtClean="0"/>
              <a:t>            Yields 35 genes with </a:t>
            </a:r>
            <a:r>
              <a:rPr lang="en-US" dirty="0" err="1" smtClean="0"/>
              <a:t>fdr</a:t>
            </a:r>
            <a:r>
              <a:rPr lang="en-US" dirty="0" smtClean="0"/>
              <a:t>&lt;0.1.</a:t>
            </a:r>
          </a:p>
          <a:p>
            <a:r>
              <a:rPr lang="en-US" dirty="0" smtClean="0"/>
              <a:t>Empirical Null: N (-.02, 1.58</a:t>
            </a:r>
            <a:r>
              <a:rPr lang="en-US" baseline="30000" dirty="0" smtClean="0"/>
              <a:t>2</a:t>
            </a:r>
            <a:r>
              <a:rPr lang="en-US" dirty="0" smtClean="0"/>
              <a:t>)</a:t>
            </a:r>
          </a:p>
          <a:p>
            <a:r>
              <a:rPr lang="en-US" dirty="0"/>
              <a:t>	 </a:t>
            </a:r>
            <a:r>
              <a:rPr lang="en-US" dirty="0" smtClean="0"/>
              <a:t>        no interesting gene at </a:t>
            </a:r>
            <a:r>
              <a:rPr lang="en-US" dirty="0" err="1" smtClean="0"/>
              <a:t>fdr</a:t>
            </a:r>
            <a:r>
              <a:rPr lang="en-US" dirty="0" smtClean="0"/>
              <a:t>&lt;0.9</a:t>
            </a:r>
          </a:p>
        </p:txBody>
      </p:sp>
    </p:spTree>
    <p:extLst>
      <p:ext uri="{BB962C8B-B14F-4D97-AF65-F5344CB8AC3E}">
        <p14:creationId xmlns:p14="http://schemas.microsoft.com/office/powerpoint/2010/main" val="3864751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cause the empirical null differ from the theoretical null?</a:t>
            </a:r>
            <a:endParaRPr lang="en-US" dirty="0"/>
          </a:p>
        </p:txBody>
      </p:sp>
      <p:sp>
        <p:nvSpPr>
          <p:cNvPr id="3" name="Content Placeholder 2"/>
          <p:cNvSpPr>
            <a:spLocks noGrp="1"/>
          </p:cNvSpPr>
          <p:nvPr>
            <p:ph idx="1"/>
          </p:nvPr>
        </p:nvSpPr>
        <p:spPr/>
        <p:txBody>
          <a:bodyPr>
            <a:normAutofit/>
          </a:bodyPr>
          <a:lstStyle/>
          <a:p>
            <a:r>
              <a:rPr lang="en-US" dirty="0" smtClean="0"/>
              <a:t>Unobserved </a:t>
            </a:r>
            <a:r>
              <a:rPr lang="en-US" dirty="0"/>
              <a:t>covariates in an observational </a:t>
            </a:r>
            <a:r>
              <a:rPr lang="en-US" dirty="0" smtClean="0"/>
              <a:t>study.</a:t>
            </a:r>
          </a:p>
          <a:p>
            <a:pPr lvl="1"/>
            <a:r>
              <a:rPr lang="en-US" dirty="0" err="1"/>
              <a:t>Efron</a:t>
            </a:r>
            <a:r>
              <a:rPr lang="en-US" dirty="0"/>
              <a:t> (2004), “Large-Scale Simultaneous Hypothesis Testing: </a:t>
            </a:r>
            <a:r>
              <a:rPr lang="en-US" dirty="0" smtClean="0"/>
              <a:t>The Choice </a:t>
            </a:r>
            <a:r>
              <a:rPr lang="en-US" dirty="0"/>
              <a:t>of a Null Hypothesis”, JASA 99: 96-104</a:t>
            </a:r>
            <a:endParaRPr lang="en-US" dirty="0" smtClean="0"/>
          </a:p>
          <a:p>
            <a:r>
              <a:rPr lang="en-US" dirty="0" smtClean="0"/>
              <a:t>Hidden correlations (the breast cancer example).</a:t>
            </a:r>
          </a:p>
          <a:p>
            <a:pPr lvl="1"/>
            <a:r>
              <a:rPr lang="en-US" dirty="0" err="1"/>
              <a:t>Efron</a:t>
            </a:r>
            <a:r>
              <a:rPr lang="en-US" dirty="0"/>
              <a:t> (2007), ”Size, Power, and False Discovery Rates”, Ann Statist 35: 1351-1377</a:t>
            </a:r>
            <a:endParaRPr lang="en-US" dirty="0" smtClean="0"/>
          </a:p>
        </p:txBody>
      </p:sp>
    </p:spTree>
    <p:extLst>
      <p:ext uri="{BB962C8B-B14F-4D97-AF65-F5344CB8AC3E}">
        <p14:creationId xmlns:p14="http://schemas.microsoft.com/office/powerpoint/2010/main" val="2221493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Unobserved covariate: a hypothetical example.</a:t>
            </a:r>
            <a:endParaRPr lang="en-US" dirty="0"/>
          </a:p>
        </p:txBody>
      </p:sp>
      <p:sp>
        <p:nvSpPr>
          <p:cNvPr id="3" name="Content Placeholder 2"/>
          <p:cNvSpPr>
            <a:spLocks noGrp="1"/>
          </p:cNvSpPr>
          <p:nvPr>
            <p:ph idx="1"/>
          </p:nvPr>
        </p:nvSpPr>
        <p:spPr/>
        <p:txBody>
          <a:bodyPr/>
          <a:lstStyle/>
          <a:p>
            <a:r>
              <a:rPr lang="en-US" dirty="0"/>
              <a:t>The data, </a:t>
            </a:r>
            <a:r>
              <a:rPr lang="en-US" dirty="0" err="1"/>
              <a:t>x</a:t>
            </a:r>
            <a:r>
              <a:rPr lang="en-US" baseline="-25000" dirty="0" err="1"/>
              <a:t>ij</a:t>
            </a:r>
            <a:r>
              <a:rPr lang="en-US" dirty="0"/>
              <a:t> , come from N simultaneous two-sample experiments, each comparing 2n subjects</a:t>
            </a:r>
            <a:r>
              <a:rPr lang="en-US" dirty="0" smtClean="0"/>
              <a:t>,</a:t>
            </a:r>
          </a:p>
          <a:p>
            <a:endParaRPr lang="en-US" dirty="0" smtClean="0"/>
          </a:p>
          <a:p>
            <a:r>
              <a:rPr lang="en-US" dirty="0" smtClean="0"/>
              <a:t>Y</a:t>
            </a:r>
            <a:r>
              <a:rPr lang="en-US" baseline="-25000" dirty="0" smtClean="0"/>
              <a:t>i</a:t>
            </a:r>
            <a:r>
              <a:rPr lang="en-US" dirty="0" smtClean="0"/>
              <a:t>=two sample t-statistic for test </a:t>
            </a:r>
            <a:r>
              <a:rPr lang="en-US" dirty="0" err="1" smtClean="0"/>
              <a:t>i</a:t>
            </a:r>
            <a:r>
              <a:rPr lang="en-US" dirty="0" smtClean="0"/>
              <a:t>.</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93434028"/>
              </p:ext>
            </p:extLst>
          </p:nvPr>
        </p:nvGraphicFramePr>
        <p:xfrm>
          <a:off x="2514599" y="2819400"/>
          <a:ext cx="4468091" cy="914400"/>
        </p:xfrm>
        <a:graphic>
          <a:graphicData uri="http://schemas.openxmlformats.org/presentationml/2006/ole">
            <mc:AlternateContent xmlns:mc="http://schemas.openxmlformats.org/markup-compatibility/2006">
              <mc:Choice xmlns:v="urn:schemas-microsoft-com:vml" Requires="v">
                <p:oleObj spid="_x0000_s176182" name="Equation" r:id="rId3" imgW="2715120" imgH="548280" progId="Equation.3">
                  <p:embed/>
                </p:oleObj>
              </mc:Choice>
              <mc:Fallback>
                <p:oleObj name="Equation" r:id="rId3" imgW="2715120" imgH="54828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599" y="2819400"/>
                        <a:ext cx="446809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43101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Unobserved covariate: a hypothetical example (continued)</a:t>
            </a:r>
            <a:endParaRPr lang="en-US" dirty="0"/>
          </a:p>
        </p:txBody>
      </p:sp>
      <p:sp>
        <p:nvSpPr>
          <p:cNvPr id="3" name="Content Placeholder 2"/>
          <p:cNvSpPr>
            <a:spLocks noGrp="1"/>
          </p:cNvSpPr>
          <p:nvPr>
            <p:ph idx="1"/>
          </p:nvPr>
        </p:nvSpPr>
        <p:spPr/>
        <p:txBody>
          <a:bodyPr/>
          <a:lstStyle/>
          <a:p>
            <a:r>
              <a:rPr lang="en-US" dirty="0" smtClean="0"/>
              <a:t>True model:</a:t>
            </a:r>
          </a:p>
          <a:p>
            <a:endParaRPr lang="en-US" dirty="0"/>
          </a:p>
          <a:p>
            <a:endParaRPr lang="en-US" dirty="0" smtClean="0"/>
          </a:p>
          <a:p>
            <a:endParaRPr lang="en-US" dirty="0"/>
          </a:p>
          <a:p>
            <a:endParaRPr lang="en-US" dirty="0" smtClean="0"/>
          </a:p>
          <a:p>
            <a:r>
              <a:rPr lang="en-US" dirty="0" smtClean="0"/>
              <a:t>Then, it could be shown that Y</a:t>
            </a:r>
            <a:r>
              <a:rPr lang="en-US" baseline="-25000" dirty="0" smtClean="0"/>
              <a:t>i </a:t>
            </a:r>
            <a:r>
              <a:rPr lang="en-US" dirty="0" smtClean="0"/>
              <a:t>follow a a dilated t-distribution with 2n-2 </a:t>
            </a:r>
            <a:r>
              <a:rPr lang="en-US" dirty="0" err="1" smtClean="0"/>
              <a:t>df</a:t>
            </a:r>
            <a:r>
              <a:rPr lang="en-US" dirty="0" smtClean="0"/>
              <a:t>.</a:t>
            </a:r>
          </a:p>
          <a:p>
            <a:endParaRPr lang="en-US" dirty="0" smtClean="0"/>
          </a:p>
          <a:p>
            <a:endParaRPr lang="en-US" dirty="0" smtClean="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81840337"/>
              </p:ext>
            </p:extLst>
          </p:nvPr>
        </p:nvGraphicFramePr>
        <p:xfrm>
          <a:off x="2971800" y="1676400"/>
          <a:ext cx="3810000" cy="2734785"/>
        </p:xfrm>
        <a:graphic>
          <a:graphicData uri="http://schemas.openxmlformats.org/presentationml/2006/ole">
            <mc:AlternateContent xmlns:mc="http://schemas.openxmlformats.org/markup-compatibility/2006">
              <mc:Choice xmlns:v="urn:schemas-microsoft-com:vml" Requires="v">
                <p:oleObj spid="_x0000_s177241" name="Equation" r:id="rId3" imgW="2057040" imgH="1471680" progId="Equation.3">
                  <p:embed/>
                </p:oleObj>
              </mc:Choice>
              <mc:Fallback>
                <p:oleObj name="Equation" r:id="rId3" imgW="2057040" imgH="1471680" progId="Equation.3">
                  <p:embed/>
                  <p:pic>
                    <p:nvPicPr>
                      <p:cNvPr id="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76400"/>
                        <a:ext cx="3810000" cy="27347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4175912"/>
              </p:ext>
            </p:extLst>
          </p:nvPr>
        </p:nvGraphicFramePr>
        <p:xfrm>
          <a:off x="914400" y="5393509"/>
          <a:ext cx="2819400" cy="1100908"/>
        </p:xfrm>
        <a:graphic>
          <a:graphicData uri="http://schemas.openxmlformats.org/presentationml/2006/ole">
            <mc:AlternateContent xmlns:mc="http://schemas.openxmlformats.org/markup-compatibility/2006">
              <mc:Choice xmlns:v="urn:schemas-microsoft-com:vml" Requires="v">
                <p:oleObj spid="_x0000_s177242" name="Equation" r:id="rId5" imgW="1325520" imgH="511920" progId="Equation.3">
                  <p:embed/>
                </p:oleObj>
              </mc:Choice>
              <mc:Fallback>
                <p:oleObj name="Equation" r:id="rId5" imgW="1325520" imgH="511920" progId="Equation.3">
                  <p:embed/>
                  <p:pic>
                    <p:nvPicPr>
                      <p:cNvPr id="0"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393509"/>
                        <a:ext cx="2819400" cy="11009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1390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an empirical null</a:t>
            </a:r>
            <a:endParaRPr lang="en-US" dirty="0"/>
          </a:p>
        </p:txBody>
      </p:sp>
      <p:sp>
        <p:nvSpPr>
          <p:cNvPr id="3" name="Content Placeholder 2"/>
          <p:cNvSpPr>
            <a:spLocks noGrp="1"/>
          </p:cNvSpPr>
          <p:nvPr>
            <p:ph idx="1"/>
          </p:nvPr>
        </p:nvSpPr>
        <p:spPr/>
        <p:txBody>
          <a:bodyPr/>
          <a:lstStyle/>
          <a:p>
            <a:r>
              <a:rPr lang="en-US" dirty="0" smtClean="0"/>
              <a:t>Assume:</a:t>
            </a:r>
          </a:p>
          <a:p>
            <a:pPr lvl="1"/>
            <a:r>
              <a:rPr lang="en-US" dirty="0" smtClean="0"/>
              <a:t>Number of test is large.</a:t>
            </a:r>
          </a:p>
          <a:p>
            <a:pPr lvl="1"/>
            <a:r>
              <a:rPr lang="en-US" i="1" dirty="0" smtClean="0"/>
              <a:t>P</a:t>
            </a:r>
            <a:r>
              <a:rPr lang="en-US" i="1" baseline="-25000" dirty="0" smtClean="0"/>
              <a:t>0</a:t>
            </a:r>
            <a:r>
              <a:rPr lang="en-US" baseline="-25000" dirty="0" smtClean="0"/>
              <a:t> </a:t>
            </a:r>
            <a:r>
              <a:rPr lang="en-US" dirty="0" smtClean="0"/>
              <a:t>is large</a:t>
            </a:r>
            <a:endParaRPr lang="en-US" i="1" dirty="0" smtClean="0"/>
          </a:p>
          <a:p>
            <a:r>
              <a:rPr lang="en-US" dirty="0" smtClean="0"/>
              <a:t>Different for different theoretical null. </a:t>
            </a:r>
          </a:p>
        </p:txBody>
      </p:sp>
    </p:spTree>
    <p:extLst>
      <p:ext uri="{BB962C8B-B14F-4D97-AF65-F5344CB8AC3E}">
        <p14:creationId xmlns:p14="http://schemas.microsoft.com/office/powerpoint/2010/main" val="3172391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Fitting an empirical null for N(0,1)</a:t>
            </a:r>
            <a:endParaRPr lang="en-US" sz="3600" dirty="0"/>
          </a:p>
        </p:txBody>
      </p:sp>
      <p:sp>
        <p:nvSpPr>
          <p:cNvPr id="3" name="Content Placeholder 2"/>
          <p:cNvSpPr>
            <a:spLocks noGrp="1"/>
          </p:cNvSpPr>
          <p:nvPr>
            <p:ph idx="1"/>
          </p:nvPr>
        </p:nvSpPr>
        <p:spPr>
          <a:xfrm>
            <a:off x="457200" y="731837"/>
            <a:ext cx="8229600" cy="4525963"/>
          </a:xfrm>
        </p:spPr>
        <p:txBody>
          <a:bodyPr>
            <a:noAutofit/>
          </a:bodyPr>
          <a:lstStyle/>
          <a:p>
            <a:pPr marL="0" indent="0">
              <a:buNone/>
            </a:pPr>
            <a:r>
              <a:rPr lang="en-US" sz="2300" b="1" dirty="0"/>
              <a:t>Estimation of </a:t>
            </a:r>
            <a:r>
              <a:rPr lang="en-US" sz="2300" i="1" dirty="0"/>
              <a:t>p</a:t>
            </a:r>
            <a:r>
              <a:rPr lang="en-US" sz="2300" i="1" baseline="-25000" dirty="0"/>
              <a:t>0</a:t>
            </a:r>
            <a:r>
              <a:rPr lang="en-US" sz="2300" i="1" dirty="0"/>
              <a:t>f</a:t>
            </a:r>
            <a:r>
              <a:rPr lang="en-US" sz="2300" i="1" baseline="-25000" dirty="0"/>
              <a:t>0</a:t>
            </a:r>
            <a:r>
              <a:rPr lang="en-US" sz="2300" i="1" dirty="0"/>
              <a:t>(t)</a:t>
            </a:r>
            <a:r>
              <a:rPr lang="en-US" sz="2300" b="1" dirty="0"/>
              <a:t>: </a:t>
            </a:r>
            <a:r>
              <a:rPr lang="en-US" sz="2300" dirty="0"/>
              <a:t>Suppose the test statistics are z-scores.</a:t>
            </a:r>
          </a:p>
          <a:p>
            <a:pPr marL="0" indent="0">
              <a:buNone/>
            </a:pPr>
            <a:r>
              <a:rPr lang="en-US" sz="2300" dirty="0"/>
              <a:t>If </a:t>
            </a:r>
            <a:r>
              <a:rPr lang="en-US" sz="2300" i="1" dirty="0"/>
              <a:t>p</a:t>
            </a:r>
            <a:r>
              <a:rPr lang="en-US" sz="2300" i="1" baseline="-25000" dirty="0"/>
              <a:t>0</a:t>
            </a:r>
            <a:r>
              <a:rPr lang="en-US" sz="2300" i="1" dirty="0"/>
              <a:t> </a:t>
            </a:r>
            <a:r>
              <a:rPr lang="en-US" sz="2300" dirty="0"/>
              <a:t>is close to 1 and m is large, then around the bulk of the histogram, </a:t>
            </a:r>
            <a:r>
              <a:rPr lang="en-US" sz="2300" dirty="0" smtClean="0"/>
              <a:t>	</a:t>
            </a:r>
            <a:r>
              <a:rPr lang="en-US" sz="2300" i="1" dirty="0" smtClean="0"/>
              <a:t>f</a:t>
            </a:r>
            <a:r>
              <a:rPr lang="en-US" sz="2300" i="1" dirty="0"/>
              <a:t>(t) ≈ p</a:t>
            </a:r>
            <a:r>
              <a:rPr lang="en-US" sz="2300" i="1" baseline="-25000" dirty="0"/>
              <a:t>0</a:t>
            </a:r>
            <a:r>
              <a:rPr lang="en-US" sz="2300" i="1" dirty="0"/>
              <a:t>f</a:t>
            </a:r>
            <a:r>
              <a:rPr lang="en-US" sz="2300" i="1" baseline="-25000" dirty="0"/>
              <a:t>0</a:t>
            </a:r>
            <a:r>
              <a:rPr lang="en-US" sz="2300" i="1" dirty="0"/>
              <a:t>(t</a:t>
            </a:r>
            <a:r>
              <a:rPr lang="en-US" sz="2300" i="1" dirty="0" smtClean="0"/>
              <a:t>) </a:t>
            </a:r>
            <a:r>
              <a:rPr lang="en-US" sz="2300" dirty="0" smtClean="0"/>
              <a:t>while </a:t>
            </a:r>
            <a:r>
              <a:rPr lang="en-US" sz="2300" dirty="0"/>
              <a:t>we expect the non-nulls to be mostly in the tails. </a:t>
            </a:r>
          </a:p>
          <a:p>
            <a:pPr marL="0" indent="0">
              <a:buNone/>
            </a:pPr>
            <a:r>
              <a:rPr lang="en-US" sz="2300" dirty="0" smtClean="0"/>
              <a:t>Assuming </a:t>
            </a:r>
            <a:r>
              <a:rPr lang="en-US" sz="2300" dirty="0"/>
              <a:t>that the empirical null density is </a:t>
            </a:r>
            <a:r>
              <a:rPr lang="en-US" sz="2300" i="1" dirty="0"/>
              <a:t>f</a:t>
            </a:r>
            <a:r>
              <a:rPr lang="en-US" sz="2300" i="1" baseline="-25000" dirty="0"/>
              <a:t>0</a:t>
            </a:r>
            <a:r>
              <a:rPr lang="en-US" sz="2300" i="1" dirty="0"/>
              <a:t>(t) = N (μ, σ</a:t>
            </a:r>
            <a:r>
              <a:rPr lang="en-US" sz="2300" i="1" baseline="30000" dirty="0"/>
              <a:t>2</a:t>
            </a:r>
            <a:r>
              <a:rPr lang="en-US" sz="2300" i="1" dirty="0"/>
              <a:t>)</a:t>
            </a:r>
            <a:r>
              <a:rPr lang="en-US" sz="2300" dirty="0"/>
              <a:t>, the</a:t>
            </a:r>
          </a:p>
          <a:p>
            <a:pPr marL="0" indent="0">
              <a:buNone/>
            </a:pPr>
            <a:r>
              <a:rPr lang="en-US" sz="2300" dirty="0" smtClean="0"/>
              <a:t>parameters </a:t>
            </a:r>
            <a:r>
              <a:rPr lang="en-US" sz="2300" dirty="0"/>
              <a:t>μ and </a:t>
            </a:r>
            <a:r>
              <a:rPr lang="en-US" sz="2300" dirty="0" err="1"/>
              <a:t>σ</a:t>
            </a:r>
            <a:r>
              <a:rPr lang="en-US" sz="2300" dirty="0"/>
              <a:t> are estimated by fitting a Gaussian to f(t) by OLS</a:t>
            </a:r>
            <a:r>
              <a:rPr lang="en-US" sz="2300" dirty="0" smtClean="0"/>
              <a:t>.</a:t>
            </a:r>
            <a:endParaRPr lang="en-US" sz="2300" dirty="0"/>
          </a:p>
          <a:p>
            <a:pPr marL="0" indent="0">
              <a:buNone/>
            </a:pPr>
            <a:r>
              <a:rPr lang="en-US" sz="2300" dirty="0"/>
              <a:t>The fit is restricted to an interval around the central peak of the histogram, say between the 25th and 75th percentiles of the data</a:t>
            </a:r>
            <a:r>
              <a:rPr lang="en-US" sz="2300" dirty="0" smtClean="0"/>
              <a:t>.</a:t>
            </a:r>
            <a:endParaRPr lang="en-US" sz="2300" dirty="0"/>
          </a:p>
          <a:p>
            <a:pPr marL="0" indent="0">
              <a:buNone/>
            </a:pPr>
            <a:r>
              <a:rPr lang="en-US" sz="2300" b="1" dirty="0"/>
              <a:t>Notes</a:t>
            </a:r>
            <a:r>
              <a:rPr lang="en-US" sz="2300" dirty="0"/>
              <a:t>: </a:t>
            </a:r>
            <a:endParaRPr lang="en-US" sz="2300" dirty="0" smtClean="0"/>
          </a:p>
          <a:p>
            <a:pPr marL="0" indent="0">
              <a:buNone/>
            </a:pPr>
            <a:r>
              <a:rPr lang="en-US" sz="2300" dirty="0" smtClean="0"/>
              <a:t>•</a:t>
            </a:r>
            <a:r>
              <a:rPr lang="en-US" sz="2300" dirty="0"/>
              <a:t>	If we believe the theoretical null, the estimation of p</a:t>
            </a:r>
            <a:r>
              <a:rPr lang="en-US" sz="2300" baseline="-25000" dirty="0"/>
              <a:t>0</a:t>
            </a:r>
            <a:r>
              <a:rPr lang="en-US" sz="2300" dirty="0"/>
              <a:t> alone can </a:t>
            </a:r>
            <a:r>
              <a:rPr lang="en-US" sz="2300" dirty="0" smtClean="0"/>
              <a:t>be seen as a special case when μ</a:t>
            </a:r>
            <a:r>
              <a:rPr lang="en-US" sz="2300" dirty="0"/>
              <a:t>=</a:t>
            </a:r>
            <a:r>
              <a:rPr lang="en-US" sz="2300" dirty="0" smtClean="0"/>
              <a:t>0 and σ</a:t>
            </a:r>
            <a:r>
              <a:rPr lang="en-US" sz="2300" baseline="30000" dirty="0" smtClean="0"/>
              <a:t>2</a:t>
            </a:r>
            <a:r>
              <a:rPr lang="en-US" sz="2300" dirty="0" smtClean="0"/>
              <a:t> </a:t>
            </a:r>
            <a:r>
              <a:rPr lang="en-US" sz="2300" dirty="0"/>
              <a:t>=</a:t>
            </a:r>
            <a:r>
              <a:rPr lang="en-US" sz="2300" dirty="0" smtClean="0"/>
              <a:t>1 are fixed</a:t>
            </a:r>
            <a:r>
              <a:rPr lang="en-US" sz="2300" dirty="0"/>
              <a:t>.</a:t>
            </a:r>
          </a:p>
          <a:p>
            <a:pPr marL="0" indent="0">
              <a:buNone/>
            </a:pPr>
            <a:r>
              <a:rPr lang="en-US" sz="2300" dirty="0"/>
              <a:t>•	The </a:t>
            </a:r>
            <a:r>
              <a:rPr lang="en-US" sz="2300" dirty="0" err="1"/>
              <a:t>locfdr</a:t>
            </a:r>
            <a:r>
              <a:rPr lang="en-US" sz="2300" dirty="0"/>
              <a:t> package offers other methods for estimating the empirical null such as restricted MLE (</a:t>
            </a:r>
            <a:r>
              <a:rPr lang="en-US" sz="2300" dirty="0" err="1"/>
              <a:t>Efron</a:t>
            </a:r>
            <a:r>
              <a:rPr lang="en-US" sz="2300" dirty="0"/>
              <a:t>, 2006).</a:t>
            </a:r>
          </a:p>
        </p:txBody>
      </p:sp>
      <p:sp>
        <p:nvSpPr>
          <p:cNvPr id="4" name="TextBox 3"/>
          <p:cNvSpPr txBox="1"/>
          <p:nvPr/>
        </p:nvSpPr>
        <p:spPr>
          <a:xfrm>
            <a:off x="3352800" y="6324600"/>
            <a:ext cx="5795113" cy="369332"/>
          </a:xfrm>
          <a:prstGeom prst="rect">
            <a:avLst/>
          </a:prstGeom>
          <a:noFill/>
        </p:spPr>
        <p:txBody>
          <a:bodyPr wrap="none" rtlCol="0">
            <a:spAutoFit/>
          </a:bodyPr>
          <a:lstStyle/>
          <a:p>
            <a:r>
              <a:rPr lang="en-US" dirty="0" err="1" smtClean="0"/>
              <a:t>Schartzman</a:t>
            </a:r>
            <a:r>
              <a:rPr lang="en-US" dirty="0" smtClean="0"/>
              <a:t> ENAR high dimensional data analysis workshop </a:t>
            </a:r>
            <a:endParaRPr lang="en-US" dirty="0"/>
          </a:p>
        </p:txBody>
      </p:sp>
    </p:spTree>
    <p:extLst>
      <p:ext uri="{BB962C8B-B14F-4D97-AF65-F5344CB8AC3E}">
        <p14:creationId xmlns:p14="http://schemas.microsoft.com/office/powerpoint/2010/main" val="236154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Null Summary</a:t>
            </a:r>
            <a:endParaRPr lang="en-US" dirty="0"/>
          </a:p>
        </p:txBody>
      </p:sp>
      <p:sp>
        <p:nvSpPr>
          <p:cNvPr id="3" name="Content Placeholder 2"/>
          <p:cNvSpPr>
            <a:spLocks noGrp="1"/>
          </p:cNvSpPr>
          <p:nvPr>
            <p:ph idx="1"/>
          </p:nvPr>
        </p:nvSpPr>
        <p:spPr/>
        <p:txBody>
          <a:bodyPr/>
          <a:lstStyle/>
          <a:p>
            <a:r>
              <a:rPr lang="en-US" dirty="0" smtClean="0"/>
              <a:t>The empirical null is an estimate of the </a:t>
            </a:r>
            <a:r>
              <a:rPr lang="en-US" i="1" dirty="0" smtClean="0"/>
              <a:t>f</a:t>
            </a:r>
            <a:r>
              <a:rPr lang="en-US" i="1" baseline="-25000" dirty="0" smtClean="0"/>
              <a:t>0</a:t>
            </a:r>
            <a:r>
              <a:rPr lang="en-US" i="1" dirty="0" smtClean="0"/>
              <a:t>(t)</a:t>
            </a:r>
            <a:r>
              <a:rPr lang="en-US" dirty="0" smtClean="0"/>
              <a:t>.</a:t>
            </a:r>
          </a:p>
          <a:p>
            <a:r>
              <a:rPr lang="en-US" dirty="0" smtClean="0"/>
              <a:t>It is appropriate than the theoretical null if we are looking for interesting discoveries.</a:t>
            </a:r>
          </a:p>
          <a:p>
            <a:r>
              <a:rPr lang="en-US" dirty="0" smtClean="0">
                <a:solidFill>
                  <a:srgbClr val="FF0000"/>
                </a:solidFill>
              </a:rPr>
              <a:t>It can make a big difference in the results under certain scenarios. </a:t>
            </a:r>
            <a:endParaRPr lang="en-US" dirty="0">
              <a:solidFill>
                <a:srgbClr val="FF0000"/>
              </a:solidFill>
            </a:endParaRPr>
          </a:p>
        </p:txBody>
      </p:sp>
    </p:spTree>
    <p:extLst>
      <p:ext uri="{BB962C8B-B14F-4D97-AF65-F5344CB8AC3E}">
        <p14:creationId xmlns:p14="http://schemas.microsoft.com/office/powerpoint/2010/main" val="227546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303260" y="257175"/>
            <a:ext cx="2470805" cy="523220"/>
          </a:xfrm>
          <a:prstGeom prst="rect">
            <a:avLst/>
          </a:prstGeom>
          <a:noFill/>
          <a:ln w="9525">
            <a:noFill/>
            <a:miter lim="800000"/>
            <a:headEnd/>
            <a:tailEnd/>
          </a:ln>
        </p:spPr>
        <p:txBody>
          <a:bodyPr wrap="none">
            <a:spAutoFit/>
          </a:bodyPr>
          <a:lstStyle/>
          <a:p>
            <a:pPr algn="ctr"/>
            <a:r>
              <a:rPr lang="en-US" altLang="zh-TW" sz="2800" dirty="0" smtClean="0">
                <a:solidFill>
                  <a:schemeClr val="accent2"/>
                </a:solidFill>
              </a:rPr>
              <a:t>Select </a:t>
            </a:r>
            <a:r>
              <a:rPr lang="en-US" altLang="zh-TW" sz="2800" dirty="0">
                <a:solidFill>
                  <a:schemeClr val="accent2"/>
                </a:solidFill>
              </a:rPr>
              <a:t>DE genes</a:t>
            </a:r>
          </a:p>
        </p:txBody>
      </p:sp>
      <p:graphicFrame>
        <p:nvGraphicFramePr>
          <p:cNvPr id="10852" name="Group 612"/>
          <p:cNvGraphicFramePr>
            <a:graphicFrameLocks noGrp="1"/>
          </p:cNvGraphicFramePr>
          <p:nvPr/>
        </p:nvGraphicFramePr>
        <p:xfrm>
          <a:off x="152400" y="838200"/>
          <a:ext cx="8915400" cy="5120640"/>
        </p:xfrm>
        <a:graphic>
          <a:graphicData uri="http://schemas.openxmlformats.org/drawingml/2006/table">
            <a:tbl>
              <a:tblPr/>
              <a:tblGrid>
                <a:gridCol w="923925"/>
                <a:gridCol w="920750"/>
                <a:gridCol w="923925"/>
                <a:gridCol w="923925"/>
                <a:gridCol w="955675"/>
                <a:gridCol w="889000"/>
                <a:gridCol w="923925"/>
                <a:gridCol w="920750"/>
                <a:gridCol w="923925"/>
                <a:gridCol w="609600"/>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rPr>
                        <a:t>Tumor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rPr>
                        <a:t>Tumor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rPr>
                        <a:t>Tumor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rPr>
                        <a:t>Tumor</a:t>
                      </a: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rPr>
                        <a:t>Normal</a:t>
                      </a: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rPr>
                        <a:t>Normal</a:t>
                      </a: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rPr>
                        <a:t>Normal</a:t>
                      </a: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新細明體" pitchFamily="18" charset="-12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rgbClr val="FF0000"/>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rgbClr val="FF0000"/>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rgbClr val="FF0000"/>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rgbClr val="FF0000"/>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rgbClr val="FF0000"/>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rgbClr val="FF0000"/>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rgbClr val="FF0000"/>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614" name="Group 374"/>
          <p:cNvGraphicFramePr>
            <a:graphicFrameLocks noGrp="1"/>
          </p:cNvGraphicFramePr>
          <p:nvPr/>
        </p:nvGraphicFramePr>
        <p:xfrm>
          <a:off x="1143000" y="1219200"/>
          <a:ext cx="7239000" cy="4724406"/>
        </p:xfrm>
        <a:graphic>
          <a:graphicData uri="http://schemas.openxmlformats.org/drawingml/2006/table">
            <a:tbl>
              <a:tblPr/>
              <a:tblGrid>
                <a:gridCol w="904875"/>
                <a:gridCol w="904875"/>
                <a:gridCol w="904875"/>
                <a:gridCol w="904875"/>
                <a:gridCol w="904875"/>
                <a:gridCol w="904875"/>
                <a:gridCol w="904875"/>
                <a:gridCol w="904875"/>
              </a:tblGrid>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新細明體" pitchFamily="18" charset="-120"/>
                          <a:ea typeface="新細明體" pitchFamily="18" charset="-120"/>
                        </a:rPr>
                        <a:t>21.0199</a:t>
                      </a:r>
                      <a:endParaRPr kumimoji="1" lang="en-US" altLang="zh-TW" sz="1600" b="1"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29.1547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17.9257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20.3766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19.8673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18.4821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17.9005</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20.863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46.0512</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48.7559</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43.1192</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46.5921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25.2423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33.0099</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30.2182</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27.3594</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20.3716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27.6846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20.7468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18.5927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新細明體" pitchFamily="18" charset="-120"/>
                          <a:ea typeface="新細明體" pitchFamily="18" charset="-120"/>
                        </a:rPr>
                        <a:t>16.1071</a:t>
                      </a:r>
                      <a:endParaRPr kumimoji="1" lang="en-US" altLang="zh-TW" sz="1600" b="1"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15.4484</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16.9989</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16.1746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75.6513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94.4134</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80.6328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84.4216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71.8248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69.553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78.4236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71.5484</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97.5175</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154.163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90.5806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118.928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115.495</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130.89</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100.678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89.8753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50.9551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58.7498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54.0995</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46.8968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61.6732</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62.3931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64.7219</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57.7332</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195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52.2138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62.3064</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59.9553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54.8983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77.118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61.0678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84.1336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82.37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315.543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252.801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204.426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265.601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224.804</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225.89</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139.36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177.225</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12.2335</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12.163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8.8393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10.0476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13.2467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13.3113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12.7941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10.0831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361.66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423.547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331.67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404.61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260.041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295.872</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235.307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209.306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19.4059</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26.4248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17.1136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16.5311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12.6095</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15.2638</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13.262</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15.527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159.305</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120.841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120.867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117.889</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124.751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122.684</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116.257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123.107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309.203</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273.927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226.194</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342.061</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267.247</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299.116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269.536</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新細明體" pitchFamily="18" charset="-120"/>
                          <a:ea typeface="新細明體" pitchFamily="18" charset="-120"/>
                        </a:rPr>
                        <a:t>240.244</a:t>
                      </a:r>
                      <a:endParaRPr kumimoji="1" lang="en-US" altLang="zh-TW" sz="16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10679" name="Group 439"/>
          <p:cNvGraphicFramePr>
            <a:graphicFrameLocks noGrp="1"/>
          </p:cNvGraphicFramePr>
          <p:nvPr/>
        </p:nvGraphicFramePr>
        <p:xfrm>
          <a:off x="228600" y="1219200"/>
          <a:ext cx="1066800" cy="4724406"/>
        </p:xfrm>
        <a:graphic>
          <a:graphicData uri="http://schemas.openxmlformats.org/drawingml/2006/table">
            <a:tbl>
              <a:tblPr/>
              <a:tblGrid>
                <a:gridCol w="1066800"/>
              </a:tblGrid>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31308_at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31309_r_at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31310_at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31311_at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31312_at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31313_at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19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31314_at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31315_at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31316_at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31317_r_at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31318_at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31319_at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r h="3635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新細明體" pitchFamily="18" charset="-120"/>
                          <a:ea typeface="新細明體" pitchFamily="18" charset="-120"/>
                        </a:rPr>
                        <a:t>31320_at</a:t>
                      </a:r>
                      <a:endParaRPr kumimoji="1" lang="en-US" altLang="zh-TW" sz="14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10884" name="Group 644"/>
          <p:cNvGraphicFramePr>
            <a:graphicFrameLocks noGrp="1"/>
          </p:cNvGraphicFramePr>
          <p:nvPr/>
        </p:nvGraphicFramePr>
        <p:xfrm>
          <a:off x="8458200" y="1177925"/>
          <a:ext cx="609600" cy="2560320"/>
        </p:xfrm>
        <a:graphic>
          <a:graphicData uri="http://schemas.openxmlformats.org/drawingml/2006/table">
            <a:tbl>
              <a:tblPr/>
              <a:tblGrid>
                <a:gridCol w="609600"/>
              </a:tblGrid>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rgbClr val="FF0000"/>
                          </a:solidFill>
                          <a:effectLst/>
                          <a:latin typeface="Times New Roman" pitchFamily="18" charset="0"/>
                          <a:ea typeface="新細明體" pitchFamily="18"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rgbClr val="FF0000"/>
                          </a:solidFill>
                          <a:effectLst/>
                          <a:latin typeface="Times New Roman" pitchFamily="18" charset="0"/>
                          <a:ea typeface="新細明體" pitchFamily="18"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rgbClr val="FF0000"/>
                          </a:solidFill>
                          <a:effectLst/>
                          <a:latin typeface="Times New Roman" pitchFamily="18" charset="0"/>
                          <a:ea typeface="新細明體" pitchFamily="18"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rgbClr val="FF0000"/>
                          </a:solidFill>
                          <a:effectLst/>
                          <a:latin typeface="Times New Roman" pitchFamily="18"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rgbClr val="FF0000"/>
                          </a:solidFill>
                          <a:effectLst/>
                          <a:latin typeface="Times New Roman" pitchFamily="18" charset="0"/>
                          <a:ea typeface="新細明體" pitchFamily="18"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rgbClr val="FF0000"/>
                          </a:solidFill>
                          <a:effectLst/>
                          <a:latin typeface="Times New Roman" pitchFamily="18" charset="0"/>
                          <a:ea typeface="新細明體"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rgbClr val="FF0000"/>
                          </a:solidFill>
                          <a:effectLst/>
                          <a:latin typeface="Times New Roman" pitchFamily="18" charset="0"/>
                          <a:ea typeface="新細明體" pitchFamily="18"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85" name="Text Box 645"/>
          <p:cNvSpPr txBox="1">
            <a:spLocks noChangeArrowheads="1"/>
          </p:cNvSpPr>
          <p:nvPr/>
        </p:nvSpPr>
        <p:spPr bwMode="auto">
          <a:xfrm>
            <a:off x="914400" y="6110288"/>
            <a:ext cx="7740650" cy="366712"/>
          </a:xfrm>
          <a:prstGeom prst="rect">
            <a:avLst/>
          </a:prstGeom>
          <a:noFill/>
          <a:ln w="9525">
            <a:noFill/>
            <a:miter lim="800000"/>
            <a:headEnd/>
            <a:tailEnd/>
          </a:ln>
        </p:spPr>
        <p:txBody>
          <a:bodyPr wrap="none">
            <a:spAutoFit/>
          </a:bodyPr>
          <a:lstStyle/>
          <a:p>
            <a:r>
              <a:rPr lang="en-US" altLang="zh-TW">
                <a:solidFill>
                  <a:schemeClr val="accent2"/>
                </a:solidFill>
              </a:rPr>
              <a:t>Which genes are differentially expressed between tumor and normal?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sz="3600" dirty="0" smtClean="0"/>
              <a:t>R packages</a:t>
            </a:r>
            <a:endParaRPr lang="en-US" sz="3600" dirty="0"/>
          </a:p>
        </p:txBody>
      </p:sp>
      <p:pic>
        <p:nvPicPr>
          <p:cNvPr id="4" name="Picture 3"/>
          <p:cNvPicPr>
            <a:picLocks noChangeAspect="1"/>
          </p:cNvPicPr>
          <p:nvPr/>
        </p:nvPicPr>
        <p:blipFill>
          <a:blip r:embed="rId2" cstate="print"/>
          <a:stretch>
            <a:fillRect/>
          </a:stretch>
        </p:blipFill>
        <p:spPr>
          <a:xfrm>
            <a:off x="-76200" y="228600"/>
            <a:ext cx="9144000" cy="5876636"/>
          </a:xfrm>
          <a:prstGeom prst="rect">
            <a:avLst/>
          </a:prstGeom>
        </p:spPr>
      </p:pic>
      <p:sp>
        <p:nvSpPr>
          <p:cNvPr id="5" name="TextBox 4"/>
          <p:cNvSpPr txBox="1"/>
          <p:nvPr/>
        </p:nvSpPr>
        <p:spPr>
          <a:xfrm>
            <a:off x="3276600" y="6324600"/>
            <a:ext cx="5795113" cy="369332"/>
          </a:xfrm>
          <a:prstGeom prst="rect">
            <a:avLst/>
          </a:prstGeom>
          <a:noFill/>
        </p:spPr>
        <p:txBody>
          <a:bodyPr wrap="none" rtlCol="0">
            <a:spAutoFit/>
          </a:bodyPr>
          <a:lstStyle/>
          <a:p>
            <a:r>
              <a:rPr lang="en-US" dirty="0" err="1" smtClean="0"/>
              <a:t>Schartzman</a:t>
            </a:r>
            <a:r>
              <a:rPr lang="en-US" dirty="0" smtClean="0"/>
              <a:t> ENAR high dimensional data analysis workshop </a:t>
            </a:r>
            <a:endParaRPr lang="en-US" dirty="0"/>
          </a:p>
        </p:txBody>
      </p:sp>
    </p:spTree>
    <p:extLst>
      <p:ext uri="{BB962C8B-B14F-4D97-AF65-F5344CB8AC3E}">
        <p14:creationId xmlns:p14="http://schemas.microsoft.com/office/powerpoint/2010/main" val="1042725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30819"/>
          </a:xfrm>
        </p:spPr>
        <p:txBody>
          <a:bodyPr>
            <a:normAutofit fontScale="90000"/>
          </a:bodyPr>
          <a:lstStyle/>
          <a:p>
            <a:r>
              <a:rPr lang="en-US" sz="3600" dirty="0" smtClean="0"/>
              <a:t>References</a:t>
            </a:r>
            <a:endParaRPr lang="en-US" sz="3600" dirty="0"/>
          </a:p>
        </p:txBody>
      </p:sp>
      <p:sp>
        <p:nvSpPr>
          <p:cNvPr id="5" name="Content Placeholder 4"/>
          <p:cNvSpPr>
            <a:spLocks noGrp="1"/>
          </p:cNvSpPr>
          <p:nvPr>
            <p:ph idx="1"/>
          </p:nvPr>
        </p:nvSpPr>
        <p:spPr>
          <a:xfrm>
            <a:off x="457200" y="980618"/>
            <a:ext cx="8229600" cy="4525963"/>
          </a:xfrm>
        </p:spPr>
        <p:txBody>
          <a:bodyPr>
            <a:normAutofit fontScale="92500"/>
          </a:bodyPr>
          <a:lstStyle/>
          <a:p>
            <a:pPr marL="0" indent="0">
              <a:buNone/>
            </a:pPr>
            <a:r>
              <a:rPr lang="en-US" sz="2000" b="1" dirty="0" smtClean="0"/>
              <a:t>DE Analysis</a:t>
            </a:r>
          </a:p>
          <a:p>
            <a:r>
              <a:rPr lang="en-US" sz="1800" dirty="0" err="1" smtClean="0"/>
              <a:t>Tusher</a:t>
            </a:r>
            <a:r>
              <a:rPr lang="en-US" sz="1800" dirty="0" smtClean="0"/>
              <a:t> VG, </a:t>
            </a:r>
            <a:r>
              <a:rPr lang="en-US" sz="1800" dirty="0" err="1" smtClean="0"/>
              <a:t>Tibshirani</a:t>
            </a:r>
            <a:r>
              <a:rPr lang="en-US" sz="1800" dirty="0" smtClean="0"/>
              <a:t> R, Chu G (2001), “</a:t>
            </a:r>
            <a:r>
              <a:rPr lang="en-US" sz="1800" dirty="0"/>
              <a:t>Significance analysis of microarrays applied to the ionizing radiation </a:t>
            </a:r>
            <a:r>
              <a:rPr lang="en-US" sz="1800" dirty="0" smtClean="0"/>
              <a:t>response”, PNAS 98(9) 5116-5121.</a:t>
            </a:r>
          </a:p>
          <a:p>
            <a:r>
              <a:rPr lang="en-US" sz="1800" dirty="0" err="1"/>
              <a:t>Baldi</a:t>
            </a:r>
            <a:r>
              <a:rPr lang="en-US" sz="1800" dirty="0"/>
              <a:t> P, Long AD. A Bayesian framework for the analysis of microarray expression data: regularized t-test and statistical inferences of gene changes. Bioinformatics 2001; 17:509–519</a:t>
            </a:r>
            <a:r>
              <a:rPr lang="en-US" sz="1800" dirty="0" smtClean="0"/>
              <a:t>.</a:t>
            </a:r>
          </a:p>
          <a:p>
            <a:r>
              <a:rPr lang="en-US" sz="1800" dirty="0" err="1" smtClean="0"/>
              <a:t>Lönnstedt</a:t>
            </a:r>
            <a:r>
              <a:rPr lang="en-US" sz="1800" dirty="0" smtClean="0"/>
              <a:t> </a:t>
            </a:r>
            <a:r>
              <a:rPr lang="en-US" sz="1800" dirty="0"/>
              <a:t>I, Speed TP. Replicated microarray data. </a:t>
            </a:r>
            <a:r>
              <a:rPr lang="en-US" sz="1800" dirty="0" err="1"/>
              <a:t>Statistica</a:t>
            </a:r>
            <a:r>
              <a:rPr lang="en-US" sz="1800" dirty="0"/>
              <a:t> </a:t>
            </a:r>
            <a:r>
              <a:rPr lang="en-US" sz="1800" dirty="0" err="1"/>
              <a:t>Sinica</a:t>
            </a:r>
            <a:r>
              <a:rPr lang="en-US" sz="1800" dirty="0"/>
              <a:t> 2002; 12:31–46</a:t>
            </a:r>
            <a:r>
              <a:rPr lang="en-US" sz="1800" dirty="0" smtClean="0"/>
              <a:t>.</a:t>
            </a:r>
          </a:p>
          <a:p>
            <a:r>
              <a:rPr lang="en-US" sz="1800" dirty="0"/>
              <a:t>Smyth GK. Linear models and empirical Bayes methods for assessing </a:t>
            </a:r>
            <a:r>
              <a:rPr lang="en-US" sz="1800" dirty="0" smtClean="0"/>
              <a:t>differential </a:t>
            </a:r>
            <a:r>
              <a:rPr lang="en-US" sz="1800" dirty="0"/>
              <a:t>expression in </a:t>
            </a:r>
            <a:r>
              <a:rPr lang="en-US" sz="1800" dirty="0" smtClean="0"/>
              <a:t>microarray experiments</a:t>
            </a:r>
            <a:r>
              <a:rPr lang="en-US" sz="1800" dirty="0"/>
              <a:t>. Statistical Applications in Genetics and Molecular Biology 2004; 3(1):3.</a:t>
            </a:r>
            <a:endParaRPr lang="en-US" sz="1800" dirty="0" smtClean="0"/>
          </a:p>
          <a:p>
            <a:r>
              <a:rPr lang="en-US" sz="1800" dirty="0"/>
              <a:t>Cui X, Hwang JTG, </a:t>
            </a:r>
            <a:r>
              <a:rPr lang="en-US" sz="1800" dirty="0" err="1"/>
              <a:t>Qiu</a:t>
            </a:r>
            <a:r>
              <a:rPr lang="en-US" sz="1800" dirty="0"/>
              <a:t> J, Blades NJ, Churchill GA. Improved statistical tests for </a:t>
            </a:r>
            <a:r>
              <a:rPr lang="en-US" sz="1800" dirty="0" smtClean="0"/>
              <a:t>differential </a:t>
            </a:r>
            <a:r>
              <a:rPr lang="en-US" sz="1800" dirty="0"/>
              <a:t>gene expression by shrinking variance components estimates. </a:t>
            </a:r>
            <a:r>
              <a:rPr lang="en-US" sz="1800" dirty="0" smtClean="0">
                <a:hlinkClick r:id="rId2"/>
              </a:rPr>
              <a:t>http://www.jax.org/sta</a:t>
            </a:r>
            <a:r>
              <a:rPr lang="en-US" sz="1800" dirty="0">
                <a:hlinkClick r:id="rId2"/>
              </a:rPr>
              <a:t>/</a:t>
            </a:r>
            <a:r>
              <a:rPr lang="en-US" sz="1800" dirty="0" smtClean="0">
                <a:hlinkClick r:id="rId2"/>
              </a:rPr>
              <a:t>churchill/labsite/pubs/shrinkvariance10</a:t>
            </a:r>
            <a:r>
              <a:rPr lang="en-US" sz="1800" dirty="0">
                <a:hlinkClick r:id="rId2"/>
              </a:rPr>
              <a:t>.</a:t>
            </a:r>
            <a:r>
              <a:rPr lang="en-US" sz="1800" dirty="0" smtClean="0">
                <a:hlinkClick r:id="rId2"/>
              </a:rPr>
              <a:t>pdf</a:t>
            </a:r>
            <a:r>
              <a:rPr lang="en-US" sz="1800" dirty="0" smtClean="0"/>
              <a:t> [</a:t>
            </a:r>
            <a:r>
              <a:rPr lang="en-US" sz="1800" dirty="0"/>
              <a:t>May 14 2004]</a:t>
            </a:r>
            <a:r>
              <a:rPr lang="en-US" sz="1800" dirty="0" smtClean="0"/>
              <a:t>.</a:t>
            </a:r>
          </a:p>
          <a:p>
            <a:r>
              <a:rPr lang="en-US" sz="1800" dirty="0"/>
              <a:t>Wright GW, Simon RM. A random variance model for detection of </a:t>
            </a:r>
            <a:r>
              <a:rPr lang="en-US" sz="1800" dirty="0" smtClean="0"/>
              <a:t>differential </a:t>
            </a:r>
            <a:r>
              <a:rPr lang="en-US" sz="1800" dirty="0"/>
              <a:t>gene expression in </a:t>
            </a:r>
            <a:r>
              <a:rPr lang="en-US" sz="1800" dirty="0" smtClean="0"/>
              <a:t>small microarray </a:t>
            </a:r>
            <a:r>
              <a:rPr lang="en-US" sz="1800" dirty="0"/>
              <a:t>experiments. Bioinformatics 2002; 19:2448–2455</a:t>
            </a:r>
            <a:r>
              <a:rPr lang="en-US" sz="1800" dirty="0" smtClean="0"/>
              <a:t>.</a:t>
            </a:r>
          </a:p>
          <a:p>
            <a:endParaRPr lang="en-US" sz="1800" dirty="0"/>
          </a:p>
        </p:txBody>
      </p:sp>
    </p:spTree>
    <p:extLst>
      <p:ext uri="{BB962C8B-B14F-4D97-AF65-F5344CB8AC3E}">
        <p14:creationId xmlns:p14="http://schemas.microsoft.com/office/powerpoint/2010/main" val="8857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30819"/>
          </a:xfrm>
        </p:spPr>
        <p:txBody>
          <a:bodyPr>
            <a:normAutofit fontScale="90000"/>
          </a:bodyPr>
          <a:lstStyle/>
          <a:p>
            <a:r>
              <a:rPr lang="en-US" sz="3600" dirty="0" smtClean="0"/>
              <a:t>References</a:t>
            </a:r>
            <a:endParaRPr lang="en-US" sz="3600" dirty="0"/>
          </a:p>
        </p:txBody>
      </p:sp>
      <p:sp>
        <p:nvSpPr>
          <p:cNvPr id="5" name="Content Placeholder 4"/>
          <p:cNvSpPr>
            <a:spLocks noGrp="1"/>
          </p:cNvSpPr>
          <p:nvPr>
            <p:ph idx="1"/>
          </p:nvPr>
        </p:nvSpPr>
        <p:spPr>
          <a:xfrm>
            <a:off x="457200" y="980618"/>
            <a:ext cx="8229600" cy="5571463"/>
          </a:xfrm>
        </p:spPr>
        <p:txBody>
          <a:bodyPr>
            <a:normAutofit fontScale="85000" lnSpcReduction="20000"/>
          </a:bodyPr>
          <a:lstStyle/>
          <a:p>
            <a:pPr marL="0" indent="0">
              <a:buNone/>
            </a:pPr>
            <a:r>
              <a:rPr lang="en-US" sz="2000" b="1" dirty="0" smtClean="0"/>
              <a:t>Multiple Testing</a:t>
            </a:r>
          </a:p>
          <a:p>
            <a:r>
              <a:rPr lang="en-US" sz="2000" dirty="0" err="1" smtClean="0"/>
              <a:t>Dudoit</a:t>
            </a:r>
            <a:r>
              <a:rPr lang="en-US" sz="2000" dirty="0" smtClean="0"/>
              <a:t> </a:t>
            </a:r>
            <a:r>
              <a:rPr lang="en-US" sz="2000" dirty="0"/>
              <a:t>and </a:t>
            </a:r>
            <a:r>
              <a:rPr lang="en-US" sz="2000" dirty="0" smtClean="0"/>
              <a:t>van </a:t>
            </a:r>
            <a:r>
              <a:rPr lang="en-US" sz="2000" dirty="0"/>
              <a:t>der </a:t>
            </a:r>
            <a:r>
              <a:rPr lang="en-US" sz="2000" dirty="0" err="1"/>
              <a:t>Laan</a:t>
            </a:r>
            <a:r>
              <a:rPr lang="en-US" sz="2000" dirty="0"/>
              <a:t> (2008). Multiple Testing Procedures with Applications to Genomics, Springer Series in Statistics</a:t>
            </a:r>
            <a:r>
              <a:rPr lang="en-US" sz="2000" dirty="0" smtClean="0"/>
              <a:t>.</a:t>
            </a:r>
          </a:p>
          <a:p>
            <a:r>
              <a:rPr lang="en-US" sz="2100" dirty="0" err="1" smtClean="0"/>
              <a:t>Dudoit</a:t>
            </a:r>
            <a:r>
              <a:rPr lang="en-US" sz="2100" dirty="0"/>
              <a:t>, Shaffer, and </a:t>
            </a:r>
            <a:r>
              <a:rPr lang="en-US" sz="2100" dirty="0" err="1"/>
              <a:t>Boldrick</a:t>
            </a:r>
            <a:r>
              <a:rPr lang="en-US" sz="2100" dirty="0"/>
              <a:t> (2003), “Multiple hypothesis testing in</a:t>
            </a:r>
          </a:p>
          <a:p>
            <a:r>
              <a:rPr lang="en-US" sz="2100" dirty="0"/>
              <a:t>microarray experiments”, Statistical Science 18: 71-</a:t>
            </a:r>
            <a:r>
              <a:rPr lang="en-US" sz="2100" dirty="0" smtClean="0"/>
              <a:t>103.</a:t>
            </a:r>
          </a:p>
          <a:p>
            <a:r>
              <a:rPr lang="en-US" sz="2100" dirty="0" err="1" smtClean="0"/>
              <a:t>Benjamini</a:t>
            </a:r>
            <a:r>
              <a:rPr lang="en-US" sz="2100" dirty="0" smtClean="0"/>
              <a:t> </a:t>
            </a:r>
            <a:r>
              <a:rPr lang="en-US" sz="2100" dirty="0"/>
              <a:t>and Hochberg (1995), “Controlling the false discovery rate: a practical and powerful approach to multiple testing”, JRSS-B, 57: 289-</a:t>
            </a:r>
            <a:r>
              <a:rPr lang="en-US" sz="2100" dirty="0" smtClean="0"/>
              <a:t>300.</a:t>
            </a:r>
          </a:p>
          <a:p>
            <a:r>
              <a:rPr lang="en-US" sz="2100" dirty="0" err="1"/>
              <a:t>Benjamini</a:t>
            </a:r>
            <a:r>
              <a:rPr lang="en-US" sz="2100" dirty="0"/>
              <a:t> and </a:t>
            </a:r>
            <a:r>
              <a:rPr lang="en-US" sz="2100" dirty="0" err="1"/>
              <a:t>Yekutieli</a:t>
            </a:r>
            <a:r>
              <a:rPr lang="en-US" sz="2100" dirty="0"/>
              <a:t> (2001), “The control of the false discovery rate in multiple testing under dependency”, Ann Statist, 29: 1165-</a:t>
            </a:r>
            <a:r>
              <a:rPr lang="en-US" sz="2100" dirty="0" smtClean="0"/>
              <a:t>1188.</a:t>
            </a:r>
          </a:p>
          <a:p>
            <a:r>
              <a:rPr lang="en-US" sz="2100" dirty="0" err="1"/>
              <a:t>Storey</a:t>
            </a:r>
            <a:r>
              <a:rPr lang="en-US" sz="2100" dirty="0"/>
              <a:t> (2002), “A direct approach to false discovery rates”, JRSS-</a:t>
            </a:r>
            <a:r>
              <a:rPr lang="en-US" sz="2100" dirty="0" smtClean="0"/>
              <a:t>B 64</a:t>
            </a:r>
            <a:r>
              <a:rPr lang="en-US" sz="2100" dirty="0"/>
              <a:t>: 479-</a:t>
            </a:r>
            <a:r>
              <a:rPr lang="en-US" sz="2100" dirty="0" smtClean="0"/>
              <a:t>498.</a:t>
            </a:r>
          </a:p>
          <a:p>
            <a:r>
              <a:rPr lang="en-US" sz="2100" dirty="0" err="1"/>
              <a:t>Storey</a:t>
            </a:r>
            <a:r>
              <a:rPr lang="en-US" sz="2100" dirty="0"/>
              <a:t> (2003), “The positive false discovery rate: a Bayesian interpretation and the q-value”, Ann Statist 31: 2013-</a:t>
            </a:r>
            <a:r>
              <a:rPr lang="en-US" sz="2100" dirty="0" smtClean="0"/>
              <a:t>2035.</a:t>
            </a:r>
          </a:p>
          <a:p>
            <a:r>
              <a:rPr lang="en-US" sz="2100" dirty="0" err="1" smtClean="0"/>
              <a:t>Storey</a:t>
            </a:r>
            <a:r>
              <a:rPr lang="en-US" sz="2100" dirty="0"/>
              <a:t>, Taylor, and </a:t>
            </a:r>
            <a:r>
              <a:rPr lang="en-US" sz="2100" dirty="0" err="1"/>
              <a:t>Siegmund</a:t>
            </a:r>
            <a:r>
              <a:rPr lang="en-US" sz="2100" dirty="0"/>
              <a:t> (2004), “Strong control, conservative point estimation and simultaneous conservative consistency of false discovery rates: a unified approach”, J R Statist </a:t>
            </a:r>
            <a:r>
              <a:rPr lang="en-US" sz="2100" dirty="0" err="1"/>
              <a:t>Soc</a:t>
            </a:r>
            <a:r>
              <a:rPr lang="en-US" sz="2100" dirty="0"/>
              <a:t> B, 66: 187-</a:t>
            </a:r>
            <a:r>
              <a:rPr lang="en-US" sz="2100" dirty="0" smtClean="0"/>
              <a:t>205.</a:t>
            </a:r>
          </a:p>
          <a:p>
            <a:r>
              <a:rPr lang="en-US" sz="2100" dirty="0"/>
              <a:t>Genovese and Wasserman (2004), “A stochastic process approach to false discovery control”, Ann Statist 32: 1035-</a:t>
            </a:r>
            <a:r>
              <a:rPr lang="en-US" sz="2100" dirty="0" smtClean="0"/>
              <a:t>1061.</a:t>
            </a:r>
          </a:p>
          <a:p>
            <a:r>
              <a:rPr lang="en-US" sz="2100" dirty="0" err="1"/>
              <a:t>Efron</a:t>
            </a:r>
            <a:r>
              <a:rPr lang="en-US" sz="2100" dirty="0"/>
              <a:t> (2004), “Large-Scale Simultaneous Hypothesis Testing: </a:t>
            </a:r>
            <a:r>
              <a:rPr lang="en-US" sz="2100" dirty="0" smtClean="0"/>
              <a:t>The Choice </a:t>
            </a:r>
            <a:r>
              <a:rPr lang="en-US" sz="2100" dirty="0"/>
              <a:t>of a Null Hypothesis”, JASA 99: 96-</a:t>
            </a:r>
            <a:r>
              <a:rPr lang="en-US" sz="2100" dirty="0" smtClean="0"/>
              <a:t>104.</a:t>
            </a:r>
          </a:p>
          <a:p>
            <a:r>
              <a:rPr lang="en-US" sz="2100" dirty="0" err="1" smtClean="0"/>
              <a:t>Efron</a:t>
            </a:r>
            <a:r>
              <a:rPr lang="en-US" sz="2100" dirty="0" smtClean="0"/>
              <a:t> </a:t>
            </a:r>
            <a:r>
              <a:rPr lang="en-US" sz="2100" dirty="0"/>
              <a:t>(2007), “Correlation and Large-Scale Simultaneous Significance Testing”, JASA 102: 93-103</a:t>
            </a:r>
            <a:endParaRPr lang="en-US" sz="2100" dirty="0" smtClean="0"/>
          </a:p>
          <a:p>
            <a:endParaRPr lang="en-US" sz="2100" dirty="0" smtClean="0"/>
          </a:p>
        </p:txBody>
      </p:sp>
    </p:spTree>
    <p:extLst>
      <p:ext uri="{BB962C8B-B14F-4D97-AF65-F5344CB8AC3E}">
        <p14:creationId xmlns:p14="http://schemas.microsoft.com/office/powerpoint/2010/main" val="164304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Statistics</a:t>
            </a:r>
            <a:endParaRPr lang="en-US" dirty="0"/>
          </a:p>
        </p:txBody>
      </p:sp>
      <p:sp>
        <p:nvSpPr>
          <p:cNvPr id="3" name="Content Placeholder 2"/>
          <p:cNvSpPr>
            <a:spLocks noGrp="1"/>
          </p:cNvSpPr>
          <p:nvPr>
            <p:ph idx="1"/>
          </p:nvPr>
        </p:nvSpPr>
        <p:spPr/>
        <p:txBody>
          <a:bodyPr/>
          <a:lstStyle/>
          <a:p>
            <a:r>
              <a:rPr lang="en-US" dirty="0" smtClean="0"/>
              <a:t>T-statistics</a:t>
            </a:r>
          </a:p>
          <a:p>
            <a:endParaRPr lang="en-US" dirty="0" smtClean="0"/>
          </a:p>
        </p:txBody>
      </p:sp>
      <p:graphicFrame>
        <p:nvGraphicFramePr>
          <p:cNvPr id="1026" name="Object 2"/>
          <p:cNvGraphicFramePr>
            <a:graphicFrameLocks noChangeAspect="1"/>
          </p:cNvGraphicFramePr>
          <p:nvPr/>
        </p:nvGraphicFramePr>
        <p:xfrm>
          <a:off x="863600" y="2133600"/>
          <a:ext cx="7796213" cy="4178300"/>
        </p:xfrm>
        <a:graphic>
          <a:graphicData uri="http://schemas.openxmlformats.org/presentationml/2006/ole">
            <mc:AlternateContent xmlns:mc="http://schemas.openxmlformats.org/markup-compatibility/2006">
              <mc:Choice xmlns:v="urn:schemas-microsoft-com:vml" Requires="v">
                <p:oleObj spid="_x0000_s1106" name="Equation" r:id="rId3" imgW="3885235" imgH="2082341" progId="Equation.DSMT4">
                  <p:embed/>
                </p:oleObj>
              </mc:Choice>
              <mc:Fallback>
                <p:oleObj name="Equation" r:id="rId3" imgW="3885235" imgH="2082341" progId="Equation.DSMT4">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2133600"/>
                        <a:ext cx="7796213"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Statistics</a:t>
            </a:r>
            <a:endParaRPr lang="en-US" dirty="0"/>
          </a:p>
        </p:txBody>
      </p:sp>
      <p:sp>
        <p:nvSpPr>
          <p:cNvPr id="3" name="Content Placeholder 2"/>
          <p:cNvSpPr>
            <a:spLocks noGrp="1"/>
          </p:cNvSpPr>
          <p:nvPr>
            <p:ph idx="1"/>
          </p:nvPr>
        </p:nvSpPr>
        <p:spPr/>
        <p:txBody>
          <a:bodyPr/>
          <a:lstStyle/>
          <a:p>
            <a:r>
              <a:rPr lang="en-US" dirty="0" err="1" smtClean="0"/>
              <a:t>Wilcoxon</a:t>
            </a:r>
            <a:r>
              <a:rPr lang="en-US" dirty="0" smtClean="0"/>
              <a:t> Rank Sum Statistics</a:t>
            </a:r>
          </a:p>
          <a:p>
            <a:endParaRPr lang="en-US" dirty="0" smtClean="0"/>
          </a:p>
        </p:txBody>
      </p:sp>
      <p:graphicFrame>
        <p:nvGraphicFramePr>
          <p:cNvPr id="2051" name="Object 5"/>
          <p:cNvGraphicFramePr>
            <a:graphicFrameLocks noChangeAspect="1"/>
          </p:cNvGraphicFramePr>
          <p:nvPr/>
        </p:nvGraphicFramePr>
        <p:xfrm>
          <a:off x="1142999" y="2438400"/>
          <a:ext cx="6400801" cy="2877072"/>
        </p:xfrm>
        <a:graphic>
          <a:graphicData uri="http://schemas.openxmlformats.org/presentationml/2006/ole">
            <mc:AlternateContent xmlns:mc="http://schemas.openxmlformats.org/markup-compatibility/2006">
              <mc:Choice xmlns:v="urn:schemas-microsoft-com:vml" Requires="v">
                <p:oleObj spid="_x0000_s2131" name="Equation" r:id="rId3" imgW="2513911" imgH="1129910" progId="Equation.3">
                  <p:embed/>
                </p:oleObj>
              </mc:Choice>
              <mc:Fallback>
                <p:oleObj name="Equation" r:id="rId3" imgW="2513911" imgH="1129910" progId="Equation.3">
                  <p:embed/>
                  <p:pic>
                    <p:nvPicPr>
                      <p:cNvPr id="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9" y="2438400"/>
                        <a:ext cx="6400801" cy="2877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1327873" y="257175"/>
            <a:ext cx="6481903" cy="523220"/>
          </a:xfrm>
          <a:prstGeom prst="rect">
            <a:avLst/>
          </a:prstGeom>
          <a:noFill/>
          <a:ln w="9525">
            <a:noFill/>
            <a:miter lim="800000"/>
            <a:headEnd/>
            <a:tailEnd/>
          </a:ln>
        </p:spPr>
        <p:txBody>
          <a:bodyPr wrap="none">
            <a:spAutoFit/>
          </a:bodyPr>
          <a:lstStyle/>
          <a:p>
            <a:pPr algn="ctr"/>
            <a:r>
              <a:rPr lang="en-US" altLang="zh-TW" sz="2800" dirty="0"/>
              <a:t>Compare t-test and </a:t>
            </a:r>
            <a:r>
              <a:rPr lang="en-US" altLang="zh-TW" sz="2800" dirty="0" err="1"/>
              <a:t>Wilcoxon</a:t>
            </a:r>
            <a:r>
              <a:rPr lang="en-US" altLang="zh-TW" sz="2800" dirty="0"/>
              <a:t> rank sum test</a:t>
            </a:r>
          </a:p>
        </p:txBody>
      </p:sp>
      <p:sp>
        <p:nvSpPr>
          <p:cNvPr id="4100" name="Text Box 5"/>
          <p:cNvSpPr txBox="1">
            <a:spLocks noChangeArrowheads="1"/>
          </p:cNvSpPr>
          <p:nvPr/>
        </p:nvSpPr>
        <p:spPr bwMode="auto">
          <a:xfrm>
            <a:off x="974725" y="1179513"/>
            <a:ext cx="7864475" cy="5243512"/>
          </a:xfrm>
          <a:prstGeom prst="rect">
            <a:avLst/>
          </a:prstGeom>
          <a:noFill/>
          <a:ln w="9525">
            <a:noFill/>
            <a:miter lim="800000"/>
            <a:headEnd/>
            <a:tailEnd/>
          </a:ln>
        </p:spPr>
        <p:txBody>
          <a:bodyPr>
            <a:spAutoFit/>
          </a:bodyPr>
          <a:lstStyle/>
          <a:p>
            <a:pPr marL="342900" indent="-342900">
              <a:buFontTx/>
              <a:buAutoNum type="arabicPeriod"/>
            </a:pPr>
            <a:r>
              <a:rPr lang="en-US" sz="2000" dirty="0"/>
              <a:t>If data is normal, t-test is the most efficient. </a:t>
            </a:r>
            <a:r>
              <a:rPr lang="en-US" sz="2000" dirty="0" err="1"/>
              <a:t>Wilcoxon</a:t>
            </a:r>
            <a:r>
              <a:rPr lang="en-US" sz="2000" dirty="0"/>
              <a:t> will lose some efficiency.</a:t>
            </a:r>
          </a:p>
          <a:p>
            <a:pPr marL="342900" indent="-342900">
              <a:buFontTx/>
              <a:buAutoNum type="arabicPeriod"/>
            </a:pPr>
            <a:r>
              <a:rPr lang="en-US" sz="2000" dirty="0"/>
              <a:t>If data not normal, </a:t>
            </a:r>
            <a:r>
              <a:rPr lang="en-US" sz="2000" dirty="0" err="1"/>
              <a:t>Wilcoxon</a:t>
            </a:r>
            <a:r>
              <a:rPr lang="en-US" sz="2000" dirty="0"/>
              <a:t> is usually better than t-test.</a:t>
            </a:r>
          </a:p>
          <a:p>
            <a:pPr marL="342900" indent="-342900">
              <a:buFontTx/>
              <a:buAutoNum type="arabicPeriod"/>
            </a:pPr>
            <a:r>
              <a:rPr lang="en-US" sz="2000" dirty="0"/>
              <a:t>A surprising result is that even when data is normal, </a:t>
            </a:r>
            <a:r>
              <a:rPr lang="en-US" sz="2000" dirty="0" err="1"/>
              <a:t>Wilcoxon</a:t>
            </a:r>
            <a:r>
              <a:rPr lang="en-US" sz="2000" dirty="0"/>
              <a:t> only lose very little efficiency.</a:t>
            </a:r>
          </a:p>
          <a:p>
            <a:pPr marL="342900" indent="-342900">
              <a:buFontTx/>
              <a:buAutoNum type="arabicPeriod"/>
            </a:pPr>
            <a:endParaRPr lang="en-US" sz="2000" dirty="0"/>
          </a:p>
          <a:p>
            <a:pPr marL="342900" indent="-342900"/>
            <a:r>
              <a:rPr lang="en-US" sz="2000" dirty="0"/>
              <a:t>Pitman (1949) proposed the concept of asymptotic relative efficiency (ARE) to compare two tests. It is defined as the reciprocal ratio of sample size needed to achieve the same statistical power.</a:t>
            </a:r>
          </a:p>
          <a:p>
            <a:pPr marL="342900" indent="-342900"/>
            <a:endParaRPr lang="en-US" sz="2000" dirty="0"/>
          </a:p>
          <a:p>
            <a:pPr marL="342900" indent="-342900"/>
            <a:endParaRPr lang="en-US" sz="2000" dirty="0"/>
          </a:p>
          <a:p>
            <a:pPr marL="342900" indent="-342900"/>
            <a:endParaRPr lang="en-US" sz="2000" dirty="0"/>
          </a:p>
          <a:p>
            <a:pPr marL="342900" indent="-342900"/>
            <a:endParaRPr lang="en-US" sz="2000" dirty="0"/>
          </a:p>
          <a:p>
            <a:pPr marL="342900" indent="-342900"/>
            <a:r>
              <a:rPr lang="en-US" sz="2000" dirty="0"/>
              <a:t>If t-test needs 100 samples, we only need n</a:t>
            </a:r>
            <a:r>
              <a:rPr lang="en-US" sz="2000" baseline="-25000" dirty="0"/>
              <a:t>2</a:t>
            </a:r>
            <a:r>
              <a:rPr lang="en-US" sz="2000" dirty="0"/>
              <a:t>=100/0.864=115.7 samples for </a:t>
            </a:r>
            <a:r>
              <a:rPr lang="en-US" sz="2000" dirty="0" err="1"/>
              <a:t>Wilcoxon</a:t>
            </a:r>
            <a:r>
              <a:rPr lang="en-US" sz="2000" dirty="0"/>
              <a:t> to achieve the same statistical power.</a:t>
            </a:r>
          </a:p>
          <a:p>
            <a:pPr marL="342900" indent="-342900"/>
            <a:endParaRPr lang="en-US" dirty="0"/>
          </a:p>
        </p:txBody>
      </p:sp>
      <p:graphicFrame>
        <p:nvGraphicFramePr>
          <p:cNvPr id="4098" name="Object 6"/>
          <p:cNvGraphicFramePr>
            <a:graphicFrameLocks noGrp="1" noChangeAspect="1"/>
          </p:cNvGraphicFramePr>
          <p:nvPr>
            <p:ph/>
          </p:nvPr>
        </p:nvGraphicFramePr>
        <p:xfrm>
          <a:off x="1196975" y="4421188"/>
          <a:ext cx="6977063" cy="820737"/>
        </p:xfrm>
        <a:graphic>
          <a:graphicData uri="http://schemas.openxmlformats.org/presentationml/2006/ole">
            <mc:AlternateContent xmlns:mc="http://schemas.openxmlformats.org/markup-compatibility/2006">
              <mc:Choice xmlns:v="urn:schemas-microsoft-com:vml" Requires="v">
                <p:oleObj spid="_x0000_s4178" name="Equation" r:id="rId4" imgW="3656880" imgH="420480" progId="Equation.DSMT4">
                  <p:embed/>
                </p:oleObj>
              </mc:Choice>
              <mc:Fallback>
                <p:oleObj name="Equation" r:id="rId4" imgW="3656880" imgH="420480" progId="Equation.DSMT4">
                  <p:embed/>
                  <p:pic>
                    <p:nvPicPr>
                      <p:cNvPr id="0" name="Picture 6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975" y="4421188"/>
                        <a:ext cx="6977063"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16233</TotalTime>
  <Words>2966</Words>
  <Application>Microsoft Macintosh PowerPoint</Application>
  <PresentationFormat>On-screen Show (4:3)</PresentationFormat>
  <Paragraphs>437</Paragraphs>
  <Slides>62</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Equation</vt:lpstr>
      <vt:lpstr>Candidate marker detection and multiple testing</vt:lpstr>
      <vt:lpstr>Outline</vt:lpstr>
      <vt:lpstr>Outline</vt:lpstr>
      <vt:lpstr>Outline</vt:lpstr>
      <vt:lpstr>Differential Gene Analysis</vt:lpstr>
      <vt:lpstr>PowerPoint Presentation</vt:lpstr>
      <vt:lpstr>Traditional Statistics</vt:lpstr>
      <vt:lpstr>Traditional Statistics</vt:lpstr>
      <vt:lpstr>PowerPoint Presentation</vt:lpstr>
      <vt:lpstr>Problem with small n and large p</vt:lpstr>
      <vt:lpstr>Statistics with Stabilized Variance Estimates</vt:lpstr>
      <vt:lpstr>SAM</vt:lpstr>
      <vt:lpstr>SAM—selection of s0</vt:lpstr>
      <vt:lpstr>SAM– Permutation Procedure to Assessing Significance</vt:lpstr>
      <vt:lpstr>PowerPoint Presentation</vt:lpstr>
      <vt:lpstr>Empirical Bayesian Method </vt:lpstr>
      <vt:lpstr>Lönnstedt and Speed (2002) </vt:lpstr>
      <vt:lpstr>Lönnstedt and Speed (2002) </vt:lpstr>
      <vt:lpstr>Lönnstedt and Speed (2002) </vt:lpstr>
      <vt:lpstr>LIMMA</vt:lpstr>
      <vt:lpstr>LIMMA-Linear Model</vt:lpstr>
      <vt:lpstr>LIMMA-Linear Model</vt:lpstr>
      <vt:lpstr>LIMMA-Linear Model</vt:lpstr>
      <vt:lpstr>LIMMA-Test of Hypothesis</vt:lpstr>
      <vt:lpstr>LIMMA-Hierarchical Model</vt:lpstr>
      <vt:lpstr>LIMMA-Hierarchical Model</vt:lpstr>
      <vt:lpstr>LIMMA—Relation to Lönnstedt’s Model</vt:lpstr>
      <vt:lpstr>Multiple Testing—Basic Concepts</vt:lpstr>
      <vt:lpstr>Basic Concepts</vt:lpstr>
      <vt:lpstr>PowerPoint Presentation</vt:lpstr>
      <vt:lpstr>Control vs. Estimation</vt:lpstr>
      <vt:lpstr>Control of FWER</vt:lpstr>
      <vt:lpstr>Single Step Procedure– Bonferroni procedure</vt:lpstr>
      <vt:lpstr>Step-down Procedures—Holm’s Procedure</vt:lpstr>
      <vt:lpstr>Step-up Procedures</vt:lpstr>
      <vt:lpstr>The Hochberg Step-up Procedure</vt:lpstr>
      <vt:lpstr>Controlling of FDR</vt:lpstr>
      <vt:lpstr>Benjamini and Hochberg’s (BH) Step-up Procedure</vt:lpstr>
      <vt:lpstr>PowerPoint Presentation</vt:lpstr>
      <vt:lpstr>Benjamini and Hochberg’s (BH) Step-up Procedure</vt:lpstr>
      <vt:lpstr>Benjamini and Yekutieli Procedure</vt:lpstr>
      <vt:lpstr>PowerPoint Presentation</vt:lpstr>
      <vt:lpstr>FDR Estimation</vt:lpstr>
      <vt:lpstr>FDR Estimation</vt:lpstr>
      <vt:lpstr>Estimation of p0</vt:lpstr>
      <vt:lpstr>PowerPoint Presentation</vt:lpstr>
      <vt:lpstr>Choice of λ</vt:lpstr>
      <vt:lpstr>SAM</vt:lpstr>
      <vt:lpstr>Estimating FDR for a Selected Δ in SAM </vt:lpstr>
      <vt:lpstr>The Concept of Q-values</vt:lpstr>
      <vt:lpstr>Empirical Null (Efron 2004)</vt:lpstr>
      <vt:lpstr>The Breast Cancer Example </vt:lpstr>
      <vt:lpstr>Distribution of the z-values</vt:lpstr>
      <vt:lpstr>What cause the empirical null differ from the theoretical null?</vt:lpstr>
      <vt:lpstr>Unobserved covariate: a hypothetical example.</vt:lpstr>
      <vt:lpstr>Unobserved covariate: a hypothetical example (continued)</vt:lpstr>
      <vt:lpstr>Fitting an empirical null</vt:lpstr>
      <vt:lpstr>Fitting an empirical null for N(0,1)</vt:lpstr>
      <vt:lpstr>Empirical Null Summary</vt:lpstr>
      <vt:lpstr>R packages</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marker detection and multiple testing</dc:title>
  <dc:creator>lin</dc:creator>
  <cp:lastModifiedBy>Yan Lin</cp:lastModifiedBy>
  <cp:revision>290</cp:revision>
  <cp:lastPrinted>2012-09-07T15:26:35Z</cp:lastPrinted>
  <dcterms:created xsi:type="dcterms:W3CDTF">2011-08-31T02:16:00Z</dcterms:created>
  <dcterms:modified xsi:type="dcterms:W3CDTF">2012-09-07T15:26:41Z</dcterms:modified>
</cp:coreProperties>
</file>